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6" r:id="rId2"/>
    <p:sldId id="288" r:id="rId3"/>
    <p:sldId id="295" r:id="rId4"/>
    <p:sldId id="297" r:id="rId5"/>
    <p:sldId id="298" r:id="rId6"/>
    <p:sldId id="300" r:id="rId7"/>
    <p:sldId id="299" r:id="rId8"/>
    <p:sldId id="301" r:id="rId9"/>
    <p:sldId id="284" r:id="rId10"/>
    <p:sldId id="259" r:id="rId11"/>
    <p:sldId id="280" r:id="rId12"/>
    <p:sldId id="285" r:id="rId13"/>
    <p:sldId id="283" r:id="rId14"/>
    <p:sldId id="302" r:id="rId15"/>
    <p:sldId id="303" r:id="rId16"/>
    <p:sldId id="304" r:id="rId17"/>
    <p:sldId id="305" r:id="rId18"/>
    <p:sldId id="306" r:id="rId19"/>
    <p:sldId id="294" r:id="rId20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400"/>
    <a:srgbClr val="BD4B06"/>
    <a:srgbClr val="F91813"/>
    <a:srgbClr val="990000"/>
    <a:srgbClr val="000000"/>
    <a:srgbClr val="1C1C1C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65" autoAdjust="0"/>
    <p:restoredTop sz="92865" autoAdjust="0"/>
  </p:normalViewPr>
  <p:slideViewPr>
    <p:cSldViewPr>
      <p:cViewPr varScale="1">
        <p:scale>
          <a:sx n="106" d="100"/>
          <a:sy n="106" d="100"/>
        </p:scale>
        <p:origin x="-492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88487-7742-4D14-A5BE-C8BA7BFEA5A0}" type="datetimeFigureOut">
              <a:rPr lang="ru-RU" smtClean="0"/>
              <a:pPr/>
              <a:t>28.05.2025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E6795-7CF5-460C-9D7E-C2F16C6642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6955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4ACA5-C9F0-407A-AA26-BF6F744DE6D8}" type="datetimeFigureOut">
              <a:rPr lang="ru-RU" smtClean="0"/>
              <a:pPr/>
              <a:t>28.05.2025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D4B4F-E3BD-4A0C-87DE-DE28D457A0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2264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D4B4F-E3BD-4A0C-87DE-DE28D457A08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18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D4B4F-E3BD-4A0C-87DE-DE28D457A083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038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D4B4F-E3BD-4A0C-87DE-DE28D457A08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705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D4B4F-E3BD-4A0C-87DE-DE28D457A08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705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D4B4F-E3BD-4A0C-87DE-DE28D457A08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862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D4B4F-E3BD-4A0C-87DE-DE28D457A08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22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D4B4F-E3BD-4A0C-87DE-DE28D457A083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641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u="sng" dirty="0" smtClean="0"/>
              <a:t>Сопроводительный</a:t>
            </a:r>
            <a:r>
              <a:rPr lang="ru-RU" sz="1000" u="sng" baseline="0" dirty="0" smtClean="0"/>
              <a:t> текст к слайду. </a:t>
            </a:r>
          </a:p>
          <a:p>
            <a:r>
              <a:rPr lang="ru-RU" sz="1000" baseline="0" dirty="0" smtClean="0"/>
              <a:t>Календарный 2022 год для творческих студий Строительного института стал одним из самых насыщенных за последние пару лет. После организации творческого показа в рамках фестиваля «На клавишах весны-2022» Строительный институт принял участие в шести направлениях на ежегодном Областном фестивале «Студенческая весна» (ОСВ). Дипломами лауреатов 1 степени, а также специальными призами были удостоены: ансамбль народного танца «МЛАДА», театральная компания СТРОИН «Имени тебя», студия моды и дизайна Строительного института, а также медиа направление. Призерами ОСВ стали: команда интеллектуального клуба, а также вокальная студия «ШУМ». </a:t>
            </a:r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B4521-F593-574E-9920-BC8C890C5CA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544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u="sng" dirty="0" smtClean="0"/>
              <a:t>Сопроводительный</a:t>
            </a:r>
            <a:r>
              <a:rPr lang="ru-RU" sz="1200" u="sng" baseline="0" dirty="0" smtClean="0"/>
              <a:t> текст к слайду. </a:t>
            </a:r>
          </a:p>
          <a:p>
            <a:r>
              <a:rPr lang="ru-RU" sz="1200" baseline="0" dirty="0" smtClean="0"/>
              <a:t>Особенно высоки результаты ансамбля народного танца «МЛАДА» и театральной компании СТРОИН «Имени тебя». Ансамбль стал обладателем гран-при Международного хореографического фестиваля в Санкт-Петербурге, а также был приглашен на финал в г. Москва. В конце сентября состоялась поощрительная поездка в г. Екатеринбург за особые успехи в творчестве, а в декабре ансамбль был приглашен для организации выступлений в Тюменской областной Думе.</a:t>
            </a:r>
          </a:p>
          <a:p>
            <a:r>
              <a:rPr lang="ru-RU" sz="1200" baseline="0" dirty="0" smtClean="0"/>
              <a:t>Театральная компания «Имени тебя» привезла Диплом Лауреата 3 степени с ежегодного Всероссийского фестиваля «Студенческая весна» в Самаре, а также ее участники были награждены благодарственными письмами департамента молодежной политики Тюменской области за особый вклад в развитие молодежного движения.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B4521-F593-574E-9920-BC8C890C5CA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544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100" u="sng" dirty="0" smtClean="0"/>
              <a:t>Сопроводительный</a:t>
            </a:r>
            <a:r>
              <a:rPr lang="ru-RU" sz="1100" u="sng" baseline="0" dirty="0" smtClean="0"/>
              <a:t> текст к слайду. </a:t>
            </a:r>
          </a:p>
          <a:p>
            <a:r>
              <a:rPr lang="ru-RU" sz="1100" u="none" baseline="0" dirty="0" smtClean="0"/>
              <a:t>Ежегодный фестиваль первокурсников «Осенняя премьера» также увенчался успехом. Художественный совет принял участие в пяти направлениях фестиваля, итогом чего Строительный институт стал обладателем Диплома 1 степени в главной номинации «Концертные программы» и забрал кубок творчества ТИУ.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B4521-F593-574E-9920-BC8C890C5CA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544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48830" y="1544703"/>
            <a:ext cx="9144000" cy="228280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9" b="0">
                <a:latin typeface="Fedra Sans Pro" panose="020B0504040000020004" pitchFamily="34" charset="0"/>
              </a:defRPr>
            </a:lvl1pPr>
          </a:lstStyle>
          <a:p>
            <a:r>
              <a:rPr lang="ru-RU" dirty="0" smtClean="0"/>
              <a:t>ОБРАЗЕЦ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48830" y="3755135"/>
            <a:ext cx="9144000" cy="1221422"/>
          </a:xfrm>
        </p:spPr>
        <p:txBody>
          <a:bodyPr>
            <a:normAutofit/>
          </a:bodyPr>
          <a:lstStyle>
            <a:lvl1pPr marL="0" indent="0" algn="l">
              <a:buNone/>
              <a:defRPr sz="2405" b="0">
                <a:latin typeface="Fedra Sans Pro Light" panose="020B0304040000020004" pitchFamily="34" charset="0"/>
              </a:defRPr>
            </a:lvl1pPr>
            <a:lvl2pPr marL="456969" indent="0" algn="ctr">
              <a:buNone/>
              <a:defRPr sz="1999"/>
            </a:lvl2pPr>
            <a:lvl3pPr marL="913938" indent="0" algn="ctr">
              <a:buNone/>
              <a:defRPr sz="1799"/>
            </a:lvl3pPr>
            <a:lvl4pPr marL="1370907" indent="0" algn="ctr">
              <a:buNone/>
              <a:defRPr sz="1599"/>
            </a:lvl4pPr>
            <a:lvl5pPr marL="1827876" indent="0" algn="ctr">
              <a:buNone/>
              <a:defRPr sz="1599"/>
            </a:lvl5pPr>
            <a:lvl6pPr marL="2284846" indent="0" algn="ctr">
              <a:buNone/>
              <a:defRPr sz="1599"/>
            </a:lvl6pPr>
            <a:lvl7pPr marL="2741815" indent="0" algn="ctr">
              <a:buNone/>
              <a:defRPr sz="1599"/>
            </a:lvl7pPr>
            <a:lvl8pPr marL="3198784" indent="0" algn="ctr">
              <a:buNone/>
              <a:defRPr sz="1599"/>
            </a:lvl8pPr>
            <a:lvl9pPr marL="3655753" indent="0" algn="ctr">
              <a:buNone/>
              <a:defRPr sz="1599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10" hasCustomPrompt="1"/>
          </p:nvPr>
        </p:nvSpPr>
        <p:spPr>
          <a:xfrm>
            <a:off x="1048830" y="5233517"/>
            <a:ext cx="9144000" cy="491394"/>
          </a:xfrm>
        </p:spPr>
        <p:txBody>
          <a:bodyPr anchor="b">
            <a:normAutofit/>
          </a:bodyPr>
          <a:lstStyle>
            <a:lvl1pPr marL="0" indent="0" algn="l" defTabSz="91393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403" b="0" i="0" kern="1200" dirty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ru-RU" sz="1403" dirty="0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Докладчик</a:t>
            </a:r>
            <a:r>
              <a:rPr lang="en-US" sz="1403" dirty="0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/>
            </a:r>
            <a:br>
              <a:rPr lang="en-US" sz="1403" dirty="0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</a:br>
            <a:r>
              <a:rPr lang="ru-RU" sz="1403" dirty="0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Должность</a:t>
            </a:r>
            <a:r>
              <a:rPr lang="ru-RU" sz="1403" baseline="0" dirty="0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 </a:t>
            </a:r>
            <a:r>
              <a:rPr lang="ru-RU" sz="1403" baseline="0" dirty="0" err="1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доклдчика</a:t>
            </a:r>
            <a:endParaRPr lang="ru-RU" sz="1403" dirty="0">
              <a:effectLst/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54930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8" b="0">
                <a:latin typeface="Fedra Sans Pro Bold" panose="020B08040400000200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5"/>
            <a:ext cx="6172200" cy="4873625"/>
          </a:xfrm>
        </p:spPr>
        <p:txBody>
          <a:bodyPr/>
          <a:lstStyle>
            <a:lvl1pPr>
              <a:defRPr sz="3198">
                <a:latin typeface="Fedra Sans Pro Light" panose="020B0304040000020004" pitchFamily="34" charset="0"/>
              </a:defRPr>
            </a:lvl1pPr>
            <a:lvl2pPr>
              <a:defRPr sz="2799">
                <a:latin typeface="Fedra Sans Pro Light" panose="020B0304040000020004" pitchFamily="34" charset="0"/>
              </a:defRPr>
            </a:lvl2pPr>
            <a:lvl3pPr>
              <a:defRPr sz="2399">
                <a:latin typeface="Fedra Sans Pro Light" panose="020B0304040000020004" pitchFamily="34" charset="0"/>
              </a:defRPr>
            </a:lvl3pPr>
            <a:lvl4pPr>
              <a:defRPr sz="1999">
                <a:latin typeface="Fedra Sans Pro Light" panose="020B0304040000020004" pitchFamily="34" charset="0"/>
              </a:defRPr>
            </a:lvl4pPr>
            <a:lvl5pPr>
              <a:defRPr sz="1999">
                <a:latin typeface="Fedra Sans Pro Light" panose="020B0304040000020004" pitchFamily="34" charset="0"/>
              </a:defRPr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9">
                <a:latin typeface="Fedra Sans Pro Light" panose="020B0304040000020004" pitchFamily="34" charset="0"/>
              </a:defRPr>
            </a:lvl1pPr>
            <a:lvl2pPr marL="456969" indent="0">
              <a:buNone/>
              <a:defRPr sz="1400"/>
            </a:lvl2pPr>
            <a:lvl3pPr marL="913938" indent="0">
              <a:buNone/>
              <a:defRPr sz="1199"/>
            </a:lvl3pPr>
            <a:lvl4pPr marL="1370907" indent="0">
              <a:buNone/>
              <a:defRPr sz="1000"/>
            </a:lvl4pPr>
            <a:lvl5pPr marL="1827876" indent="0">
              <a:buNone/>
              <a:defRPr sz="1000"/>
            </a:lvl5pPr>
            <a:lvl6pPr marL="2284846" indent="0">
              <a:buNone/>
              <a:defRPr sz="1000"/>
            </a:lvl6pPr>
            <a:lvl7pPr marL="2741815" indent="0">
              <a:buNone/>
              <a:defRPr sz="1000"/>
            </a:lvl7pPr>
            <a:lvl8pPr marL="3198784" indent="0">
              <a:buNone/>
              <a:defRPr sz="1000"/>
            </a:lvl8pPr>
            <a:lvl9pPr marL="365575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392" y="6299947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902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99833" y="6318154"/>
            <a:ext cx="2743200" cy="333263"/>
          </a:xfrm>
          <a:prstGeom prst="rect">
            <a:avLst/>
          </a:prstGeom>
        </p:spPr>
        <p:txBody>
          <a:bodyPr/>
          <a:lstStyle>
            <a:lvl1pPr algn="r">
              <a:defRPr sz="902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77391" y="6295990"/>
            <a:ext cx="1096564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627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ФОТО и подпис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7391" y="1058727"/>
            <a:ext cx="2649632" cy="2587838"/>
          </a:xfrm>
        </p:spPr>
        <p:txBody>
          <a:bodyPr anchor="t">
            <a:normAutofit/>
          </a:bodyPr>
          <a:lstStyle>
            <a:lvl1pPr marL="0" indent="0">
              <a:buNone/>
              <a:defRPr sz="1403">
                <a:latin typeface="Fedra Sans Pro Light" panose="020B0304040000020004" pitchFamily="34" charset="0"/>
              </a:defRPr>
            </a:lvl1pPr>
            <a:lvl2pPr marL="456969" indent="0">
              <a:buNone/>
              <a:defRPr sz="2799"/>
            </a:lvl2pPr>
            <a:lvl3pPr marL="913938" indent="0">
              <a:buNone/>
              <a:defRPr sz="2399"/>
            </a:lvl3pPr>
            <a:lvl4pPr marL="1370907" indent="0">
              <a:buNone/>
              <a:defRPr sz="1999"/>
            </a:lvl4pPr>
            <a:lvl5pPr marL="1827876" indent="0">
              <a:buNone/>
              <a:defRPr sz="1999"/>
            </a:lvl5pPr>
            <a:lvl6pPr marL="2284846" indent="0">
              <a:buNone/>
              <a:defRPr sz="1999"/>
            </a:lvl6pPr>
            <a:lvl7pPr marL="2741815" indent="0">
              <a:buNone/>
              <a:defRPr sz="1999"/>
            </a:lvl7pPr>
            <a:lvl8pPr marL="3198784" indent="0">
              <a:buNone/>
              <a:defRPr sz="1999"/>
            </a:lvl8pPr>
            <a:lvl9pPr marL="3655753" indent="0">
              <a:buNone/>
              <a:defRPr sz="1999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7390" y="3819726"/>
            <a:ext cx="2669992" cy="2240906"/>
          </a:xfrm>
        </p:spPr>
        <p:txBody>
          <a:bodyPr/>
          <a:lstStyle>
            <a:lvl1pPr marL="0" indent="0">
              <a:buNone/>
              <a:defRPr sz="1599">
                <a:latin typeface="Fedra Sans Pro Light" panose="020B0304040000020004" pitchFamily="34" charset="0"/>
              </a:defRPr>
            </a:lvl1pPr>
            <a:lvl2pPr marL="456969" indent="0">
              <a:buNone/>
              <a:defRPr sz="1400"/>
            </a:lvl2pPr>
            <a:lvl3pPr marL="913938" indent="0">
              <a:buNone/>
              <a:defRPr sz="1199"/>
            </a:lvl3pPr>
            <a:lvl4pPr marL="1370907" indent="0">
              <a:buNone/>
              <a:defRPr sz="1000"/>
            </a:lvl4pPr>
            <a:lvl5pPr marL="1827876" indent="0">
              <a:buNone/>
              <a:defRPr sz="1000"/>
            </a:lvl5pPr>
            <a:lvl6pPr marL="2284846" indent="0">
              <a:buNone/>
              <a:defRPr sz="1000"/>
            </a:lvl6pPr>
            <a:lvl7pPr marL="2741815" indent="0">
              <a:buNone/>
              <a:defRPr sz="1000"/>
            </a:lvl7pPr>
            <a:lvl8pPr marL="3198784" indent="0">
              <a:buNone/>
              <a:defRPr sz="1000"/>
            </a:lvl8pPr>
            <a:lvl9pPr marL="365575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59362" y="1058727"/>
            <a:ext cx="2626929" cy="2587838"/>
          </a:xfrm>
        </p:spPr>
        <p:txBody>
          <a:bodyPr anchor="t">
            <a:normAutofit/>
          </a:bodyPr>
          <a:lstStyle>
            <a:lvl1pPr marL="0" indent="0">
              <a:buNone/>
              <a:defRPr sz="1403">
                <a:latin typeface="Fedra Sans Pro Light" panose="020B0304040000020004" pitchFamily="34" charset="0"/>
              </a:defRPr>
            </a:lvl1pPr>
            <a:lvl2pPr marL="456969" indent="0">
              <a:buNone/>
              <a:defRPr sz="2799"/>
            </a:lvl2pPr>
            <a:lvl3pPr marL="913938" indent="0">
              <a:buNone/>
              <a:defRPr sz="2399"/>
            </a:lvl3pPr>
            <a:lvl4pPr marL="1370907" indent="0">
              <a:buNone/>
              <a:defRPr sz="1999"/>
            </a:lvl4pPr>
            <a:lvl5pPr marL="1827876" indent="0">
              <a:buNone/>
              <a:defRPr sz="1999"/>
            </a:lvl5pPr>
            <a:lvl6pPr marL="2284846" indent="0">
              <a:buNone/>
              <a:defRPr sz="1999"/>
            </a:lvl6pPr>
            <a:lvl7pPr marL="2741815" indent="0">
              <a:buNone/>
              <a:defRPr sz="1999"/>
            </a:lvl7pPr>
            <a:lvl8pPr marL="3198784" indent="0">
              <a:buNone/>
              <a:defRPr sz="1999"/>
            </a:lvl8pPr>
            <a:lvl9pPr marL="3655753" indent="0">
              <a:buNone/>
              <a:defRPr sz="1999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95205" y="1058727"/>
            <a:ext cx="2656949" cy="2587838"/>
          </a:xfrm>
        </p:spPr>
        <p:txBody>
          <a:bodyPr anchor="t">
            <a:normAutofit/>
          </a:bodyPr>
          <a:lstStyle>
            <a:lvl1pPr marL="0" indent="0">
              <a:buNone/>
              <a:defRPr sz="1403">
                <a:latin typeface="Fedra Sans Pro Light" panose="020B0304040000020004" pitchFamily="34" charset="0"/>
              </a:defRPr>
            </a:lvl1pPr>
            <a:lvl2pPr marL="456969" indent="0">
              <a:buNone/>
              <a:defRPr sz="2799"/>
            </a:lvl2pPr>
            <a:lvl3pPr marL="913938" indent="0">
              <a:buNone/>
              <a:defRPr sz="2399"/>
            </a:lvl3pPr>
            <a:lvl4pPr marL="1370907" indent="0">
              <a:buNone/>
              <a:defRPr sz="1999"/>
            </a:lvl4pPr>
            <a:lvl5pPr marL="1827876" indent="0">
              <a:buNone/>
              <a:defRPr sz="1999"/>
            </a:lvl5pPr>
            <a:lvl6pPr marL="2284846" indent="0">
              <a:buNone/>
              <a:defRPr sz="1999"/>
            </a:lvl6pPr>
            <a:lvl7pPr marL="2741815" indent="0">
              <a:buNone/>
              <a:defRPr sz="1999"/>
            </a:lvl7pPr>
            <a:lvl8pPr marL="3198784" indent="0">
              <a:buNone/>
              <a:defRPr sz="1999"/>
            </a:lvl8pPr>
            <a:lvl9pPr marL="3655753" indent="0">
              <a:buNone/>
              <a:defRPr sz="1999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5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878128" y="1058727"/>
            <a:ext cx="2664904" cy="2587838"/>
          </a:xfrm>
        </p:spPr>
        <p:txBody>
          <a:bodyPr anchor="t">
            <a:normAutofit/>
          </a:bodyPr>
          <a:lstStyle>
            <a:lvl1pPr marL="0" indent="0">
              <a:buNone/>
              <a:defRPr sz="1403">
                <a:latin typeface="Fedra Sans Pro Light" panose="020B0304040000020004" pitchFamily="34" charset="0"/>
              </a:defRPr>
            </a:lvl1pPr>
            <a:lvl2pPr marL="456969" indent="0">
              <a:buNone/>
              <a:defRPr sz="2799"/>
            </a:lvl2pPr>
            <a:lvl3pPr marL="913938" indent="0">
              <a:buNone/>
              <a:defRPr sz="2399"/>
            </a:lvl3pPr>
            <a:lvl4pPr marL="1370907" indent="0">
              <a:buNone/>
              <a:defRPr sz="1999"/>
            </a:lvl4pPr>
            <a:lvl5pPr marL="1827876" indent="0">
              <a:buNone/>
              <a:defRPr sz="1999"/>
            </a:lvl5pPr>
            <a:lvl6pPr marL="2284846" indent="0">
              <a:buNone/>
              <a:defRPr sz="1999"/>
            </a:lvl6pPr>
            <a:lvl7pPr marL="2741815" indent="0">
              <a:buNone/>
              <a:defRPr sz="1999"/>
            </a:lvl7pPr>
            <a:lvl8pPr marL="3198784" indent="0">
              <a:buNone/>
              <a:defRPr sz="1999"/>
            </a:lvl8pPr>
            <a:lvl9pPr marL="3655753" indent="0">
              <a:buNone/>
              <a:defRPr sz="1999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46318" y="3819726"/>
            <a:ext cx="2639453" cy="2240906"/>
          </a:xfrm>
        </p:spPr>
        <p:txBody>
          <a:bodyPr/>
          <a:lstStyle>
            <a:lvl1pPr marL="0" indent="0">
              <a:buNone/>
              <a:defRPr sz="1599">
                <a:latin typeface="Fedra Sans Pro Light" panose="020B0304040000020004" pitchFamily="34" charset="0"/>
              </a:defRPr>
            </a:lvl1pPr>
            <a:lvl2pPr marL="456969" indent="0">
              <a:buNone/>
              <a:defRPr sz="1400"/>
            </a:lvl2pPr>
            <a:lvl3pPr marL="913938" indent="0">
              <a:buNone/>
              <a:defRPr sz="1199"/>
            </a:lvl3pPr>
            <a:lvl4pPr marL="1370907" indent="0">
              <a:buNone/>
              <a:defRPr sz="1000"/>
            </a:lvl4pPr>
            <a:lvl5pPr marL="1827876" indent="0">
              <a:buNone/>
              <a:defRPr sz="1000"/>
            </a:lvl5pPr>
            <a:lvl6pPr marL="2284846" indent="0">
              <a:buNone/>
              <a:defRPr sz="1000"/>
            </a:lvl6pPr>
            <a:lvl7pPr marL="2741815" indent="0">
              <a:buNone/>
              <a:defRPr sz="1000"/>
            </a:lvl7pPr>
            <a:lvl8pPr marL="3198784" indent="0">
              <a:buNone/>
              <a:defRPr sz="1000"/>
            </a:lvl8pPr>
            <a:lvl9pPr marL="365575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7"/>
          </p:nvPr>
        </p:nvSpPr>
        <p:spPr>
          <a:xfrm>
            <a:off x="6102521" y="3819726"/>
            <a:ext cx="2659813" cy="2240906"/>
          </a:xfrm>
        </p:spPr>
        <p:txBody>
          <a:bodyPr/>
          <a:lstStyle>
            <a:lvl1pPr marL="0" indent="0">
              <a:buNone/>
              <a:defRPr sz="1599">
                <a:latin typeface="Fedra Sans Pro Light" panose="020B0304040000020004" pitchFamily="34" charset="0"/>
              </a:defRPr>
            </a:lvl1pPr>
            <a:lvl2pPr marL="456969" indent="0">
              <a:buNone/>
              <a:defRPr sz="1400"/>
            </a:lvl2pPr>
            <a:lvl3pPr marL="913938" indent="0">
              <a:buNone/>
              <a:defRPr sz="1199"/>
            </a:lvl3pPr>
            <a:lvl4pPr marL="1370907" indent="0">
              <a:buNone/>
              <a:defRPr sz="1000"/>
            </a:lvl4pPr>
            <a:lvl5pPr marL="1827876" indent="0">
              <a:buNone/>
              <a:defRPr sz="1000"/>
            </a:lvl5pPr>
            <a:lvl6pPr marL="2284846" indent="0">
              <a:buNone/>
              <a:defRPr sz="1000"/>
            </a:lvl6pPr>
            <a:lvl7pPr marL="2741815" indent="0">
              <a:buNone/>
              <a:defRPr sz="1000"/>
            </a:lvl7pPr>
            <a:lvl8pPr marL="3198784" indent="0">
              <a:buNone/>
              <a:defRPr sz="1000"/>
            </a:lvl8pPr>
            <a:lvl9pPr marL="365575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8"/>
          </p:nvPr>
        </p:nvSpPr>
        <p:spPr>
          <a:xfrm>
            <a:off x="8876857" y="3819726"/>
            <a:ext cx="2666175" cy="2240906"/>
          </a:xfrm>
        </p:spPr>
        <p:txBody>
          <a:bodyPr/>
          <a:lstStyle>
            <a:lvl1pPr marL="0" indent="0">
              <a:buNone/>
              <a:defRPr sz="1599">
                <a:latin typeface="Fedra Sans Pro Light" panose="020B0304040000020004" pitchFamily="34" charset="0"/>
              </a:defRPr>
            </a:lvl1pPr>
            <a:lvl2pPr marL="456969" indent="0">
              <a:buNone/>
              <a:defRPr sz="1400"/>
            </a:lvl2pPr>
            <a:lvl3pPr marL="913938" indent="0">
              <a:buNone/>
              <a:defRPr sz="1199"/>
            </a:lvl3pPr>
            <a:lvl4pPr marL="1370907" indent="0">
              <a:buNone/>
              <a:defRPr sz="1000"/>
            </a:lvl4pPr>
            <a:lvl5pPr marL="1827876" indent="0">
              <a:buNone/>
              <a:defRPr sz="1000"/>
            </a:lvl5pPr>
            <a:lvl6pPr marL="2284846" indent="0">
              <a:buNone/>
              <a:defRPr sz="1000"/>
            </a:lvl6pPr>
            <a:lvl7pPr marL="2741815" indent="0">
              <a:buNone/>
              <a:defRPr sz="1000"/>
            </a:lvl7pPr>
            <a:lvl8pPr marL="3198784" indent="0">
              <a:buNone/>
              <a:defRPr sz="1000"/>
            </a:lvl8pPr>
            <a:lvl9pPr marL="365575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392" y="6299947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902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endParaRPr lang="ru-RU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99833" y="6318154"/>
            <a:ext cx="2743200" cy="333263"/>
          </a:xfrm>
          <a:prstGeom prst="rect">
            <a:avLst/>
          </a:prstGeom>
        </p:spPr>
        <p:txBody>
          <a:bodyPr/>
          <a:lstStyle>
            <a:lvl1pPr algn="r">
              <a:defRPr sz="902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577391" y="6295990"/>
            <a:ext cx="1096564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497065" y="452899"/>
            <a:ext cx="11045967" cy="35743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83545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вертик.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392" y="6299947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902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99833" y="6318154"/>
            <a:ext cx="2743200" cy="333263"/>
          </a:xfrm>
          <a:prstGeom prst="rect">
            <a:avLst/>
          </a:prstGeom>
        </p:spPr>
        <p:txBody>
          <a:bodyPr/>
          <a:lstStyle>
            <a:lvl1pPr algn="r">
              <a:defRPr sz="902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77391" y="6295990"/>
            <a:ext cx="1096564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7065" y="452899"/>
            <a:ext cx="11045967" cy="357439"/>
          </a:xfrm>
          <a:prstGeom prst="rect">
            <a:avLst/>
          </a:prstGeom>
        </p:spPr>
        <p:txBody>
          <a:bodyPr/>
          <a:lstStyle>
            <a:lvl1pPr>
              <a:defRPr>
                <a:latin typeface="Fedra Sans Pro Bold" panose="020B08040400000200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26507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392" y="6299947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902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99833" y="6318154"/>
            <a:ext cx="2743200" cy="333263"/>
          </a:xfrm>
          <a:prstGeom prst="rect">
            <a:avLst/>
          </a:prstGeom>
        </p:spPr>
        <p:txBody>
          <a:bodyPr/>
          <a:lstStyle>
            <a:lvl1pPr algn="r">
              <a:defRPr sz="902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77391" y="6295990"/>
            <a:ext cx="1096564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44632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1BF16D7-4D70-4E1A-A0FE-898B93908425}" type="datetime1">
              <a:rPr lang="ru-RU" smtClean="0"/>
              <a:pPr/>
              <a:t>28.05.2025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76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FFC2C42-D14A-4127-9D09-F8254DABE760}" type="datetime1">
              <a:rPr lang="ru-RU" smtClean="0"/>
              <a:pPr/>
              <a:t>28.05.2025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449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тём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048830" y="1544703"/>
            <a:ext cx="9144000" cy="228280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9" b="0">
                <a:solidFill>
                  <a:schemeClr val="bg1"/>
                </a:solidFill>
                <a:latin typeface="Fedra Sans Pro" panose="020B0504040000020004" pitchFamily="34" charset="0"/>
              </a:defRPr>
            </a:lvl1pPr>
          </a:lstStyle>
          <a:p>
            <a:r>
              <a:rPr lang="ru-RU" dirty="0" smtClean="0"/>
              <a:t>ОБРАЗЕЦ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48830" y="3755135"/>
            <a:ext cx="9144000" cy="1221422"/>
          </a:xfrm>
        </p:spPr>
        <p:txBody>
          <a:bodyPr>
            <a:normAutofit/>
          </a:bodyPr>
          <a:lstStyle>
            <a:lvl1pPr marL="0" indent="0" algn="l">
              <a:buNone/>
              <a:defRPr sz="2405">
                <a:solidFill>
                  <a:schemeClr val="bg1"/>
                </a:solidFill>
                <a:latin typeface="Fedra Sans Pro Light" panose="020B0304040000020004" pitchFamily="34" charset="0"/>
              </a:defRPr>
            </a:lvl1pPr>
            <a:lvl2pPr marL="456969" indent="0" algn="ctr">
              <a:buNone/>
              <a:defRPr sz="1999"/>
            </a:lvl2pPr>
            <a:lvl3pPr marL="913938" indent="0" algn="ctr">
              <a:buNone/>
              <a:defRPr sz="1799"/>
            </a:lvl3pPr>
            <a:lvl4pPr marL="1370907" indent="0" algn="ctr">
              <a:buNone/>
              <a:defRPr sz="1599"/>
            </a:lvl4pPr>
            <a:lvl5pPr marL="1827876" indent="0" algn="ctr">
              <a:buNone/>
              <a:defRPr sz="1599"/>
            </a:lvl5pPr>
            <a:lvl6pPr marL="2284846" indent="0" algn="ctr">
              <a:buNone/>
              <a:defRPr sz="1599"/>
            </a:lvl6pPr>
            <a:lvl7pPr marL="2741815" indent="0" algn="ctr">
              <a:buNone/>
              <a:defRPr sz="1599"/>
            </a:lvl7pPr>
            <a:lvl8pPr marL="3198784" indent="0" algn="ctr">
              <a:buNone/>
              <a:defRPr sz="1599"/>
            </a:lvl8pPr>
            <a:lvl9pPr marL="3655753" indent="0" algn="ctr">
              <a:buNone/>
              <a:defRPr sz="1599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13" name="Текст 21"/>
          <p:cNvSpPr>
            <a:spLocks noGrp="1"/>
          </p:cNvSpPr>
          <p:nvPr>
            <p:ph type="body" sz="quarter" idx="10" hasCustomPrompt="1"/>
          </p:nvPr>
        </p:nvSpPr>
        <p:spPr>
          <a:xfrm>
            <a:off x="1048829" y="5233517"/>
            <a:ext cx="9144000" cy="491394"/>
          </a:xfrm>
        </p:spPr>
        <p:txBody>
          <a:bodyPr anchor="b">
            <a:normAutofit/>
          </a:bodyPr>
          <a:lstStyle>
            <a:lvl1pPr marL="0" indent="0">
              <a:buNone/>
              <a:defRPr sz="1403">
                <a:solidFill>
                  <a:schemeClr val="bg1"/>
                </a:solidFill>
                <a:latin typeface="Fedra Sans Pro Light" panose="020B0304040000020004" pitchFamily="34" charset="0"/>
              </a:defRPr>
            </a:lvl1pPr>
          </a:lstStyle>
          <a:p>
            <a:r>
              <a:rPr lang="ru-RU" sz="1403" dirty="0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Докладчик</a:t>
            </a:r>
            <a:r>
              <a:rPr lang="en-US" sz="1403" dirty="0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/>
            </a:r>
            <a:br>
              <a:rPr lang="en-US" sz="1403" dirty="0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</a:br>
            <a:r>
              <a:rPr lang="ru-RU" sz="1403" dirty="0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Должность</a:t>
            </a:r>
            <a:r>
              <a:rPr lang="ru-RU" sz="1403" baseline="0" dirty="0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 </a:t>
            </a:r>
            <a:r>
              <a:rPr lang="ru-RU" sz="1403" baseline="0" dirty="0" err="1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доклдчика</a:t>
            </a:r>
            <a:endParaRPr lang="ru-RU" sz="1403" dirty="0">
              <a:effectLst/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9516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пис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7065" y="452899"/>
            <a:ext cx="11045967" cy="35743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577392" y="984142"/>
            <a:ext cx="10965641" cy="5109445"/>
          </a:xfrm>
        </p:spPr>
        <p:txBody>
          <a:bodyPr/>
          <a:lstStyle>
            <a:lvl1pPr>
              <a:defRPr b="0" i="0"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  <a:lvl2pPr>
              <a:defRPr b="0" i="0"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2pPr>
            <a:lvl3pPr>
              <a:defRPr b="1" i="0">
                <a:latin typeface="Fedra Sans Pro Bold" panose="020B0804040000020004" pitchFamily="34" charset="0"/>
                <a:ea typeface="Fedra Sans Pro Bold" panose="020B0804040000020004" pitchFamily="34" charset="0"/>
                <a:cs typeface="Fedra Sans Pro Bold" panose="020B0804040000020004" pitchFamily="34" charset="0"/>
              </a:defRPr>
            </a:lvl3pPr>
            <a:lvl4pPr>
              <a:defRPr b="0" i="0"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4pPr>
            <a:lvl5pPr>
              <a:defRPr b="0" i="0"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392" y="6299947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902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99833" y="6318154"/>
            <a:ext cx="2743200" cy="333263"/>
          </a:xfrm>
          <a:prstGeom prst="rect">
            <a:avLst/>
          </a:prstGeom>
        </p:spPr>
        <p:txBody>
          <a:bodyPr/>
          <a:lstStyle>
            <a:lvl1pPr algn="r">
              <a:defRPr sz="902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77391" y="6295990"/>
            <a:ext cx="1096564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0246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7">
                <a:latin typeface="Montserrat" panose="00000500000000000000" pitchFamily="2" charset="-5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-52"/>
              </a:defRPr>
            </a:lvl1pPr>
            <a:lvl2pPr marL="456969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3938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090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787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484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1815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878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575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392" y="6299947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902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99833" y="6318154"/>
            <a:ext cx="2743200" cy="333263"/>
          </a:xfrm>
          <a:prstGeom prst="rect">
            <a:avLst/>
          </a:prstGeom>
        </p:spPr>
        <p:txBody>
          <a:bodyPr/>
          <a:lstStyle>
            <a:lvl1pPr algn="r">
              <a:defRPr sz="902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77391" y="6295990"/>
            <a:ext cx="1096564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958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97065" y="452899"/>
            <a:ext cx="11045967" cy="35743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392" y="6299947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902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99833" y="6318154"/>
            <a:ext cx="2743200" cy="333263"/>
          </a:xfrm>
          <a:prstGeom prst="rect">
            <a:avLst/>
          </a:prstGeom>
        </p:spPr>
        <p:txBody>
          <a:bodyPr/>
          <a:lstStyle>
            <a:lvl1pPr algn="r">
              <a:defRPr sz="902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577391" y="6295990"/>
            <a:ext cx="1096564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624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0">
                <a:latin typeface="Fedra Sans Pro Bold" panose="020B0804040000020004" pitchFamily="34" charset="0"/>
              </a:defRPr>
            </a:lvl1pPr>
            <a:lvl2pPr marL="456969" indent="0">
              <a:buNone/>
              <a:defRPr sz="1999" b="1"/>
            </a:lvl2pPr>
            <a:lvl3pPr marL="913938" indent="0">
              <a:buNone/>
              <a:defRPr sz="1799" b="1"/>
            </a:lvl3pPr>
            <a:lvl4pPr marL="1370907" indent="0">
              <a:buNone/>
              <a:defRPr sz="1599" b="1"/>
            </a:lvl4pPr>
            <a:lvl5pPr marL="1827876" indent="0">
              <a:buNone/>
              <a:defRPr sz="1599" b="1"/>
            </a:lvl5pPr>
            <a:lvl6pPr marL="2284846" indent="0">
              <a:buNone/>
              <a:defRPr sz="1599" b="1"/>
            </a:lvl6pPr>
            <a:lvl7pPr marL="2741815" indent="0">
              <a:buNone/>
              <a:defRPr sz="1599" b="1"/>
            </a:lvl7pPr>
            <a:lvl8pPr marL="3198784" indent="0">
              <a:buNone/>
              <a:defRPr sz="1599" b="1"/>
            </a:lvl8pPr>
            <a:lvl9pPr marL="3655753" indent="0">
              <a:buNone/>
              <a:defRPr sz="1599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0">
                <a:latin typeface="Fedra Sans Pro Bold" panose="020B0804040000020004" pitchFamily="34" charset="0"/>
              </a:defRPr>
            </a:lvl1pPr>
            <a:lvl2pPr marL="456969" indent="0">
              <a:buNone/>
              <a:defRPr sz="1999" b="1"/>
            </a:lvl2pPr>
            <a:lvl3pPr marL="913938" indent="0">
              <a:buNone/>
              <a:defRPr sz="1799" b="1"/>
            </a:lvl3pPr>
            <a:lvl4pPr marL="1370907" indent="0">
              <a:buNone/>
              <a:defRPr sz="1599" b="1"/>
            </a:lvl4pPr>
            <a:lvl5pPr marL="1827876" indent="0">
              <a:buNone/>
              <a:defRPr sz="1599" b="1"/>
            </a:lvl5pPr>
            <a:lvl6pPr marL="2284846" indent="0">
              <a:buNone/>
              <a:defRPr sz="1599" b="1"/>
            </a:lvl6pPr>
            <a:lvl7pPr marL="2741815" indent="0">
              <a:buNone/>
              <a:defRPr sz="1599" b="1"/>
            </a:lvl7pPr>
            <a:lvl8pPr marL="3198784" indent="0">
              <a:buNone/>
              <a:defRPr sz="1599" b="1"/>
            </a:lvl8pPr>
            <a:lvl9pPr marL="3655753" indent="0">
              <a:buNone/>
              <a:defRPr sz="1599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7065" y="452899"/>
            <a:ext cx="11045967" cy="35743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392" y="6299947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902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endParaRPr lang="ru-RU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99833" y="6318154"/>
            <a:ext cx="2743200" cy="333263"/>
          </a:xfrm>
          <a:prstGeom prst="rect">
            <a:avLst/>
          </a:prstGeom>
        </p:spPr>
        <p:txBody>
          <a:bodyPr/>
          <a:lstStyle>
            <a:lvl1pPr algn="r">
              <a:defRPr sz="902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577391" y="6295990"/>
            <a:ext cx="1096564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129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7065" y="452899"/>
            <a:ext cx="11045967" cy="35743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392" y="6299947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902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99833" y="6318154"/>
            <a:ext cx="2743200" cy="333263"/>
          </a:xfrm>
          <a:prstGeom prst="rect">
            <a:avLst/>
          </a:prstGeom>
        </p:spPr>
        <p:txBody>
          <a:bodyPr/>
          <a:lstStyle>
            <a:lvl1pPr algn="r">
              <a:defRPr sz="902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77391" y="6295990"/>
            <a:ext cx="1096564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346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ём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7065" y="452899"/>
            <a:ext cx="11045967" cy="357439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edra Sans Pro Bold" panose="020B08040400000200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77391" y="6295990"/>
            <a:ext cx="1096564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392" y="6299947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902" b="0" i="0">
                <a:solidFill>
                  <a:schemeClr val="bg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99833" y="6318154"/>
            <a:ext cx="2743200" cy="333263"/>
          </a:xfrm>
          <a:prstGeom prst="rect">
            <a:avLst/>
          </a:prstGeom>
        </p:spPr>
        <p:txBody>
          <a:bodyPr/>
          <a:lstStyle>
            <a:lvl1pPr algn="r">
              <a:defRPr sz="902" b="0" i="0">
                <a:solidFill>
                  <a:schemeClr val="bg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54991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75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227" y="165008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87370" y="403477"/>
            <a:ext cx="10515500" cy="454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640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algn="l" defTabSz="913938" rtl="0" eaLnBrk="1" latinLnBrk="0" hangingPunct="1">
        <a:lnSpc>
          <a:spcPct val="90000"/>
        </a:lnSpc>
        <a:spcBef>
          <a:spcPct val="0"/>
        </a:spcBef>
        <a:buNone/>
        <a:defRPr sz="2405" b="1" i="0" kern="1200">
          <a:solidFill>
            <a:schemeClr val="tx1"/>
          </a:solidFill>
          <a:latin typeface="Fedra Sans Alt Pro" charset="0"/>
          <a:ea typeface="Fedra Sans Alt Pro" charset="0"/>
          <a:cs typeface="Fedra Sans Alt Pro" charset="0"/>
        </a:defRPr>
      </a:lvl1pPr>
    </p:titleStyle>
    <p:bodyStyle>
      <a:lvl1pPr marL="228485" indent="-228485" algn="l" defTabSz="91393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1pPr>
      <a:lvl2pPr marL="685454" indent="-228485" algn="l" defTabSz="9139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2pPr>
      <a:lvl3pPr marL="1142423" indent="-228485" algn="l" defTabSz="9139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3pPr>
      <a:lvl4pPr marL="1599392" indent="-228485" algn="l" defTabSz="9139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4pPr>
      <a:lvl5pPr marL="2056362" indent="-228485" algn="l" defTabSz="9139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5pPr>
      <a:lvl6pPr marL="2513331" indent="-228485" algn="l" defTabSz="9139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300" indent="-228485" algn="l" defTabSz="9139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269" indent="-228485" algn="l" defTabSz="9139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238" indent="-228485" algn="l" defTabSz="9139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69" algn="l" defTabSz="91393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38" algn="l" defTabSz="91393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7" algn="l" defTabSz="91393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876" algn="l" defTabSz="91393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846" algn="l" defTabSz="91393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15" algn="l" defTabSz="91393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784" algn="l" defTabSz="91393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753" algn="l" defTabSz="91393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54">
          <p15:clr>
            <a:srgbClr val="F26B43"/>
          </p15:clr>
        </p15:guide>
        <p15:guide id="2" pos="3832">
          <p15:clr>
            <a:srgbClr val="F26B43"/>
          </p15:clr>
        </p15:guide>
        <p15:guide id="3" pos="363">
          <p15:clr>
            <a:srgbClr val="F26B43"/>
          </p15:clr>
        </p15:guide>
        <p15:guide id="4" orient="horz" pos="454">
          <p15:clr>
            <a:srgbClr val="F26B43"/>
          </p15:clr>
        </p15:guide>
        <p15:guide id="5" orient="horz" pos="3992">
          <p15:clr>
            <a:srgbClr val="F26B43"/>
          </p15:clr>
        </p15:guide>
        <p15:guide id="6" pos="725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51C41C79-F789-B6C7-699B-BDCCA5556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60" y="5532456"/>
            <a:ext cx="35459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dirty="0">
                <a:latin typeface="Fedra Sans Pro Bold" panose="020B0804040000020004" pitchFamily="34" charset="0"/>
              </a:rPr>
              <a:t>Набоков Александр </a:t>
            </a:r>
            <a:r>
              <a:rPr lang="ru-RU" sz="1200" dirty="0" smtClean="0">
                <a:latin typeface="Fedra Sans Pro Bold" panose="020B0804040000020004" pitchFamily="34" charset="0"/>
              </a:rPr>
              <a:t>Валерьевич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altLang="ru-RU" sz="1200" dirty="0" smtClean="0">
                <a:latin typeface="Fedra Sans Alt Pro Light" pitchFamily="34" charset="0"/>
              </a:rPr>
              <a:t>директор строительного института</a:t>
            </a:r>
            <a:endParaRPr lang="ru-RU" altLang="ru-RU" sz="1200" dirty="0">
              <a:latin typeface="Fedra Sans Alt Pro Light" pitchFamily="34" charset="0"/>
            </a:endParaRPr>
          </a:p>
        </p:txBody>
      </p:sp>
      <p:sp>
        <p:nvSpPr>
          <p:cNvPr id="10" name="Заголовок 19"/>
          <p:cNvSpPr>
            <a:spLocks noGrp="1"/>
          </p:cNvSpPr>
          <p:nvPr>
            <p:ph type="ctrTitle"/>
          </p:nvPr>
        </p:nvSpPr>
        <p:spPr>
          <a:xfrm>
            <a:off x="677861" y="2996952"/>
            <a:ext cx="9378579" cy="1476582"/>
          </a:xfrm>
        </p:spPr>
        <p:txBody>
          <a:bodyPr anchor="t">
            <a:noAutofit/>
          </a:bodyPr>
          <a:lstStyle/>
          <a:p>
            <a:pPr algn="l"/>
            <a:r>
              <a:rPr lang="ru-RU" sz="5400" b="0" dirty="0" smtClean="0">
                <a:latin typeface="Fedra Sans Pro" panose="020B0504040000020004" pitchFamily="34" charset="0"/>
              </a:rPr>
              <a:t>СТРОИТЕЛЬНЫЙ</a:t>
            </a:r>
            <a:br>
              <a:rPr lang="ru-RU" sz="5400" b="0" dirty="0" smtClean="0">
                <a:latin typeface="Fedra Sans Pro" panose="020B0504040000020004" pitchFamily="34" charset="0"/>
              </a:rPr>
            </a:br>
            <a:r>
              <a:rPr lang="ru-RU" sz="5400" b="0" dirty="0" smtClean="0">
                <a:latin typeface="Fedra Sans Pro" panose="020B0504040000020004" pitchFamily="34" charset="0"/>
              </a:rPr>
              <a:t>ИНСТИТУТ</a:t>
            </a:r>
            <a:endParaRPr lang="ru-RU" sz="5400" b="0" dirty="0">
              <a:latin typeface="Fedra Sans Pro" panose="020B05040400000200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21" y="713493"/>
            <a:ext cx="2304851" cy="115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2838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7065" y="1470264"/>
            <a:ext cx="51973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архитектура, проектирование и конструирование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математическое моделирование, </a:t>
            </a:r>
            <a:r>
              <a:rPr lang="ru-RU" sz="1200" dirty="0" smtClean="0"/>
              <a:t>теоретическая</a:t>
            </a:r>
            <a:br>
              <a:rPr lang="ru-RU" sz="1200" dirty="0" smtClean="0"/>
            </a:br>
            <a:r>
              <a:rPr lang="ru-RU" sz="1200" dirty="0" smtClean="0"/>
              <a:t>и </a:t>
            </a:r>
            <a:r>
              <a:rPr lang="ru-RU" sz="1200" dirty="0"/>
              <a:t>строительная механика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строительные конструкции (металлические, железобетонные, каменные, из дерева и пластмасс), основания и фундаменты, механика грунтов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современные и перспективные строительные материалы и изделия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инженерные системы и инфраструктура, включая проектирование и техническую эксплуатацию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6263" y="3687536"/>
            <a:ext cx="10944225" cy="987551"/>
          </a:xfrm>
          <a:prstGeom prst="rect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txBody>
          <a:bodyPr wrap="square" lIns="324000" tIns="108000" rIns="324000" bIns="108000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</a:rPr>
              <a:t>Трудоустройство: </a:t>
            </a:r>
          </a:p>
          <a:p>
            <a:pPr algn="just"/>
            <a:r>
              <a:rPr lang="ru-RU" sz="1200" dirty="0"/>
              <a:t>В проектных, строительных и эксплуатирующих организациях, девелоперских компаниях, на предприятиях строительной индустрии, в конструкторских бюро, федеральных, региональных и муниципальных структурах и учреждениях, ответственных за организацию и управление строительством.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41817" y="1470264"/>
            <a:ext cx="57965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технология строительного производства, проектирование производства работ и организации строительства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spc="-20" dirty="0"/>
              <a:t>управление проектами, ценообразование и сметное нормирование, качество строительства, техническое регулирование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управление недвижимостью, коммунальной и городской инфраструктурой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строительная информатика, компьютерное моделирование, автоматизация проектирования, </a:t>
            </a:r>
            <a:r>
              <a:rPr lang="ru-RU" sz="1200" dirty="0" smtClean="0"/>
              <a:t>конструирования</a:t>
            </a:r>
            <a:br>
              <a:rPr lang="ru-RU" sz="1200" dirty="0" smtClean="0"/>
            </a:br>
            <a:r>
              <a:rPr lang="ru-RU" sz="1200" dirty="0" smtClean="0"/>
              <a:t>и </a:t>
            </a:r>
            <a:r>
              <a:rPr lang="ru-RU" sz="1200" dirty="0"/>
              <a:t>управления строительством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экология, промышленная и производственная безопасность, охрана труда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97065" y="1142984"/>
            <a:ext cx="10944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990000"/>
                </a:solidFill>
                <a:latin typeface="+mj-lt"/>
              </a:rPr>
              <a:t>Области знаний и профессиональные компетенции: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80720"/>
              </p:ext>
            </p:extLst>
          </p:nvPr>
        </p:nvGraphicFramePr>
        <p:xfrm>
          <a:off x="576261" y="4841760"/>
          <a:ext cx="10944226" cy="13235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34663"/>
                <a:gridCol w="1512616"/>
                <a:gridCol w="1512616"/>
                <a:gridCol w="1512616"/>
                <a:gridCol w="1512616"/>
                <a:gridCol w="1779549"/>
                <a:gridCol w="1779550"/>
              </a:tblGrid>
              <a:tr h="455122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Форма обучения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Набор</a:t>
                      </a:r>
                    </a:p>
                    <a:p>
                      <a:pPr algn="ctr"/>
                      <a:r>
                        <a:rPr lang="ru-RU" sz="1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в 2025 г.</a:t>
                      </a:r>
                    </a:p>
                    <a:p>
                      <a:pPr algn="ctr"/>
                      <a:r>
                        <a:rPr lang="ru-RU" sz="11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бюджет/договор</a:t>
                      </a:r>
                      <a:endParaRPr lang="ru-RU" sz="1100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Средний балл (2024 г.)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бюджет/договор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Минимальный проходной балл (2024 г.)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бюджет/договор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Максимальный балл (2024 г.)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бюджет/договор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Стоимость обучения при сумме баллов </a:t>
                      </a:r>
                    </a:p>
                    <a:p>
                      <a:pPr algn="ctr"/>
                      <a:r>
                        <a:rPr lang="ru-RU" sz="1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по общ. предметам,</a:t>
                      </a:r>
                      <a:r>
                        <a:rPr lang="ru-RU" sz="110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 руб. (2024 г.)</a:t>
                      </a:r>
                      <a:endParaRPr lang="ru-RU" sz="11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80772">
                <a:tc vMerge="1">
                  <a:txBody>
                    <a:bodyPr/>
                    <a:lstStyle/>
                    <a:p>
                      <a:endParaRPr lang="ru-RU" sz="18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1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до 210 б.</a:t>
                      </a:r>
                      <a:endParaRPr lang="ru-RU" sz="1100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211 б.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и выше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0772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n>
                            <a:noFill/>
                          </a:ln>
                          <a:latin typeface="+mn-lt"/>
                        </a:rPr>
                        <a:t>очная</a:t>
                      </a:r>
                      <a:endParaRPr lang="ru-RU" sz="1100" b="1" dirty="0">
                        <a:ln>
                          <a:noFill/>
                        </a:ln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  <a:r>
                        <a:rPr lang="ru-RU" sz="11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  <a:r>
                        <a:rPr lang="en-US" sz="11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  <a:r>
                        <a:rPr lang="ru-RU" sz="11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/30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191/145</a:t>
                      </a:r>
                      <a:endParaRPr lang="ru-RU" sz="1100" b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r>
                        <a:rPr lang="ru-RU" sz="11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45/131</a:t>
                      </a:r>
                      <a:endParaRPr lang="ru-RU" sz="1100" b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298/160</a:t>
                      </a:r>
                      <a:endParaRPr lang="ru-RU" sz="1100" b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210 000</a:t>
                      </a:r>
                      <a:endParaRPr lang="ru-RU" sz="1100" b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199 500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0772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n>
                            <a:noFill/>
                          </a:ln>
                          <a:latin typeface="+mn-lt"/>
                        </a:rPr>
                        <a:t>очно-заочная</a:t>
                      </a:r>
                      <a:endParaRPr lang="ru-RU" sz="1100" b="1" dirty="0">
                        <a:ln>
                          <a:noFill/>
                        </a:ln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-/30</a:t>
                      </a:r>
                      <a:endParaRPr lang="ru-RU" sz="1100" b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-/233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-/130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-/296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167</a:t>
                      </a:r>
                      <a:r>
                        <a:rPr lang="ru-RU" sz="11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 000</a:t>
                      </a:r>
                      <a:endParaRPr lang="ru-RU" sz="1100" b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latin typeface="+mj-lt"/>
              </a:rPr>
              <a:t>08.03.01 «СТРОИТЕЛЬСТВО»</a:t>
            </a:r>
            <a:endParaRPr lang="ru-RU" dirty="0"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97065" y="810338"/>
            <a:ext cx="11045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+mj-lt"/>
              </a:rPr>
              <a:t>Квалификация</a:t>
            </a:r>
            <a:r>
              <a:rPr lang="ru-RU" sz="1400" b="1" dirty="0" smtClean="0">
                <a:latin typeface="+mj-lt"/>
              </a:rPr>
              <a:t>:</a:t>
            </a:r>
            <a:r>
              <a:rPr lang="ru-RU" sz="1400" dirty="0" smtClean="0">
                <a:latin typeface="+mj-lt"/>
              </a:rPr>
              <a:t> бакалавр     </a:t>
            </a:r>
            <a:r>
              <a:rPr lang="ru-RU" sz="1400" b="1" dirty="0" smtClean="0">
                <a:latin typeface="+mj-lt"/>
              </a:rPr>
              <a:t>Форма </a:t>
            </a:r>
            <a:r>
              <a:rPr lang="ru-RU" sz="1400" b="1" dirty="0">
                <a:latin typeface="+mj-lt"/>
              </a:rPr>
              <a:t>обучения: </a:t>
            </a:r>
            <a:r>
              <a:rPr lang="ru-RU" sz="1400" dirty="0">
                <a:latin typeface="+mj-lt"/>
              </a:rPr>
              <a:t>очная (ОФО) / очно-заочная (ОЗФО</a:t>
            </a:r>
            <a:r>
              <a:rPr lang="ru-RU" sz="1400" dirty="0" smtClean="0">
                <a:latin typeface="+mj-lt"/>
              </a:rPr>
              <a:t>)     </a:t>
            </a:r>
            <a:r>
              <a:rPr lang="ru-RU" sz="1400" b="1" dirty="0" smtClean="0">
                <a:latin typeface="+mj-lt"/>
              </a:rPr>
              <a:t>Срок </a:t>
            </a:r>
            <a:r>
              <a:rPr lang="ru-RU" sz="1400" b="1" dirty="0">
                <a:latin typeface="+mj-lt"/>
              </a:rPr>
              <a:t>обучения: </a:t>
            </a:r>
            <a:r>
              <a:rPr lang="ru-RU" sz="1400" dirty="0">
                <a:latin typeface="+mj-lt"/>
              </a:rPr>
              <a:t>4 года / 5 лет</a:t>
            </a:r>
          </a:p>
        </p:txBody>
      </p:sp>
      <p:sp>
        <p:nvSpPr>
          <p:cNvPr id="14" name="Нижний колонтитул 2">
            <a:extLst>
              <a:ext uri="{FF2B5EF4-FFF2-40B4-BE49-F238E27FC236}">
                <a16:creationId xmlns:a16="http://schemas.microsoft.com/office/drawing/2014/main" xmlns="" id="{0ED71203-4DFA-3233-C9FB-55F9705A155C}"/>
              </a:ext>
            </a:extLst>
          </p:cNvPr>
          <p:cNvSpPr txBox="1">
            <a:spLocks/>
          </p:cNvSpPr>
          <p:nvPr/>
        </p:nvSpPr>
        <p:spPr>
          <a:xfrm>
            <a:off x="610439" y="6325889"/>
            <a:ext cx="6256205" cy="364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2" b="0" i="0" kern="120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/ </a:t>
            </a: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Строительный институт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99833" y="6316437"/>
            <a:ext cx="2743200" cy="333065"/>
          </a:xfrm>
          <a:prstGeom prst="rect">
            <a:avLst/>
          </a:prstGeom>
        </p:spPr>
        <p:txBody>
          <a:bodyPr/>
          <a:lstStyle/>
          <a:p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10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54361253"/>
      </p:ext>
    </p:extLst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576263" y="1700808"/>
            <a:ext cx="5447729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990000"/>
                </a:solidFill>
                <a:ea typeface="Calibri" pitchFamily="34" charset="0"/>
                <a:cs typeface="Times New Roman" pitchFamily="18" charset="0"/>
              </a:rPr>
              <a:t>1</a:t>
            </a:r>
            <a:r>
              <a:rPr lang="ru-RU" sz="1200" b="1" dirty="0">
                <a:solidFill>
                  <a:srgbClr val="990000"/>
                </a:solidFill>
                <a:ea typeface="Calibri" pitchFamily="34" charset="0"/>
                <a:cs typeface="Times New Roman" pitchFamily="18" charset="0"/>
              </a:rPr>
              <a:t>. Направленность (профиль) «Промышленное 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990000"/>
                </a:solidFill>
                <a:ea typeface="Calibri" pitchFamily="34" charset="0"/>
                <a:cs typeface="Times New Roman" pitchFamily="18" charset="0"/>
              </a:rPr>
              <a:t>гражданское строительство»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ea typeface="Calibri" pitchFamily="34" charset="0"/>
                <a:cs typeface="Times New Roman" pitchFamily="18" charset="0"/>
              </a:rPr>
              <a:t>Кафедра</a:t>
            </a:r>
            <a:r>
              <a:rPr lang="ru-RU" sz="1200" b="1" dirty="0">
                <a:ea typeface="Calibri" pitchFamily="34" charset="0"/>
                <a:cs typeface="Times New Roman" pitchFamily="18" charset="0"/>
              </a:rPr>
              <a:t> «Строительных конструкций»</a:t>
            </a:r>
            <a:endParaRPr lang="ru-RU" sz="1200" dirty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ea typeface="Calibri" pitchFamily="34" charset="0"/>
                <a:cs typeface="Times New Roman" pitchFamily="18" charset="0"/>
              </a:rPr>
              <a:t>Заведующий кафедрой – </a:t>
            </a:r>
            <a:r>
              <a:rPr lang="ru-RU" sz="12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Бай Владимир Федорович</a:t>
            </a:r>
            <a:endParaRPr lang="ru-RU" sz="1200" dirty="0">
              <a:solidFill>
                <a:srgbClr val="0070C0"/>
              </a:solidFill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ea typeface="Calibri" pitchFamily="34" charset="0"/>
                <a:cs typeface="Times New Roman" pitchFamily="18" charset="0"/>
              </a:rPr>
              <a:t>Кафедра</a:t>
            </a:r>
            <a:r>
              <a:rPr lang="ru-RU" sz="1200" b="1" dirty="0">
                <a:ea typeface="Calibri" pitchFamily="34" charset="0"/>
                <a:cs typeface="Times New Roman" pitchFamily="18" charset="0"/>
              </a:rPr>
              <a:t> «Строительного производства»</a:t>
            </a:r>
            <a:endParaRPr lang="ru-RU" sz="1200" dirty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ea typeface="Calibri" pitchFamily="34" charset="0"/>
                <a:cs typeface="Times New Roman" pitchFamily="18" charset="0"/>
              </a:rPr>
              <a:t>Заведующий кафедрой – </a:t>
            </a:r>
            <a:r>
              <a:rPr lang="ru-RU" sz="1200" b="1" dirty="0" err="1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Ашихмин</a:t>
            </a:r>
            <a:r>
              <a:rPr lang="ru-RU" sz="12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 Олег Викторович</a:t>
            </a:r>
            <a:endParaRPr lang="ru-RU" sz="1200" dirty="0">
              <a:solidFill>
                <a:srgbClr val="0070C0"/>
              </a:solidFill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dirty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990000"/>
                </a:solidFill>
                <a:ea typeface="Calibri" pitchFamily="34" charset="0"/>
                <a:cs typeface="Times New Roman" pitchFamily="18" charset="0"/>
              </a:rPr>
              <a:t>2. Направленность (профиль) «Автомобильные дороги»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ea typeface="Calibri" pitchFamily="34" charset="0"/>
                <a:cs typeface="Times New Roman" pitchFamily="18" charset="0"/>
              </a:rPr>
              <a:t>Кафедра</a:t>
            </a:r>
            <a:r>
              <a:rPr lang="ru-RU" sz="1200" b="1" dirty="0">
                <a:ea typeface="Calibri" pitchFamily="34" charset="0"/>
                <a:cs typeface="Times New Roman" pitchFamily="18" charset="0"/>
              </a:rPr>
              <a:t> «Автомобильных дорог и аэродромов»</a:t>
            </a:r>
            <a:endParaRPr lang="ru-RU" sz="1200" dirty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ea typeface="Calibri" pitchFamily="34" charset="0"/>
                <a:cs typeface="Times New Roman" pitchFamily="18" charset="0"/>
              </a:rPr>
              <a:t>Заведующий кафедрой – </a:t>
            </a:r>
            <a:r>
              <a:rPr lang="ru-RU" sz="12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Санников Сергей Павлович</a:t>
            </a:r>
            <a:endParaRPr lang="ru-RU" sz="1200" dirty="0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dirty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990000"/>
                </a:solidFill>
                <a:ea typeface="Calibri" pitchFamily="34" charset="0"/>
                <a:cs typeface="Times New Roman" pitchFamily="18" charset="0"/>
              </a:rPr>
              <a:t>3. Направленность (профиль) «Теплогазоснабжение и вентиляция»</a:t>
            </a:r>
            <a:endParaRPr lang="ru-RU" sz="1200" b="1" dirty="0">
              <a:solidFill>
                <a:srgbClr val="990000"/>
              </a:solidFill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ea typeface="Calibri" pitchFamily="34" charset="0"/>
                <a:cs typeface="Times New Roman" pitchFamily="18" charset="0"/>
              </a:rPr>
              <a:t>Кафедра </a:t>
            </a:r>
            <a:r>
              <a:rPr lang="ru-RU" sz="1200" b="1" dirty="0">
                <a:ea typeface="Calibri" pitchFamily="34" charset="0"/>
                <a:cs typeface="Times New Roman" pitchFamily="18" charset="0"/>
              </a:rPr>
              <a:t>«Инженерных систем и сооружений»</a:t>
            </a:r>
            <a:endParaRPr lang="ru-RU" sz="1200" b="1" dirty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ea typeface="Calibri" pitchFamily="34" charset="0"/>
                <a:cs typeface="Times New Roman" pitchFamily="18" charset="0"/>
              </a:rPr>
              <a:t>Заведующий кафедрой – </a:t>
            </a:r>
            <a:r>
              <a:rPr lang="ru-RU" sz="12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Сидоренко Ольга Владимировна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990000"/>
                </a:solidFill>
                <a:ea typeface="Calibri" pitchFamily="34" charset="0"/>
                <a:cs typeface="Times New Roman" pitchFamily="18" charset="0"/>
              </a:rPr>
              <a:t>4. Направленность (профиль) «Водоснабжение и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990000"/>
                </a:solidFill>
                <a:ea typeface="Calibri" pitchFamily="34" charset="0"/>
                <a:cs typeface="Times New Roman" pitchFamily="18" charset="0"/>
              </a:rPr>
              <a:t>водоотведение»</a:t>
            </a:r>
            <a:endParaRPr lang="ru-RU" sz="1200" b="1" dirty="0">
              <a:solidFill>
                <a:srgbClr val="990000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ea typeface="Calibri" pitchFamily="34" charset="0"/>
                <a:cs typeface="Times New Roman" pitchFamily="18" charset="0"/>
              </a:rPr>
              <a:t>Кафедра </a:t>
            </a:r>
            <a:r>
              <a:rPr lang="ru-RU" sz="1200" b="1" dirty="0">
                <a:ea typeface="Calibri" pitchFamily="34" charset="0"/>
                <a:cs typeface="Times New Roman" pitchFamily="18" charset="0"/>
              </a:rPr>
              <a:t>«Инженерных систем и сооружений»</a:t>
            </a:r>
            <a:endParaRPr lang="ru-RU" sz="1200" b="1" dirty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ea typeface="Calibri" pitchFamily="34" charset="0"/>
                <a:cs typeface="Times New Roman" pitchFamily="18" charset="0"/>
              </a:rPr>
              <a:t>Заведующий кафедрой – </a:t>
            </a:r>
            <a:r>
              <a:rPr lang="ru-RU" sz="12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Сидоренко Ольга Владимировна</a:t>
            </a:r>
            <a:r>
              <a:rPr lang="ru-RU" sz="1200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 </a:t>
            </a:r>
            <a:endParaRPr lang="ru-RU" sz="120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12024" y="1700808"/>
            <a:ext cx="520846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990000"/>
                </a:solidFill>
                <a:ea typeface="Calibri" pitchFamily="34" charset="0"/>
                <a:cs typeface="Times New Roman" pitchFamily="18" charset="0"/>
              </a:rPr>
              <a:t>5. Направленность (профиль) «Производство и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990000"/>
                </a:solidFill>
                <a:ea typeface="Calibri" pitchFamily="34" charset="0"/>
                <a:cs typeface="Times New Roman" pitchFamily="18" charset="0"/>
              </a:rPr>
              <a:t>применение строительных материалов, изделий и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990000"/>
                </a:solidFill>
                <a:ea typeface="Calibri" pitchFamily="34" charset="0"/>
                <a:cs typeface="Times New Roman" pitchFamily="18" charset="0"/>
              </a:rPr>
              <a:t>конструкций»</a:t>
            </a:r>
            <a:endParaRPr lang="ru-RU" sz="1200" b="1" dirty="0">
              <a:solidFill>
                <a:srgbClr val="990000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ea typeface="Calibri" pitchFamily="34" charset="0"/>
                <a:cs typeface="Times New Roman" pitchFamily="18" charset="0"/>
              </a:rPr>
              <a:t>Кафедра</a:t>
            </a:r>
            <a:r>
              <a:rPr lang="ru-RU" sz="1200" b="1" dirty="0">
                <a:ea typeface="Calibri" pitchFamily="34" charset="0"/>
                <a:cs typeface="Times New Roman" pitchFamily="18" charset="0"/>
              </a:rPr>
              <a:t> «Строительных материалов»</a:t>
            </a:r>
            <a:endParaRPr lang="ru-RU" sz="1200" dirty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err="1">
                <a:ea typeface="Calibri" pitchFamily="34" charset="0"/>
                <a:cs typeface="Times New Roman" pitchFamily="18" charset="0"/>
              </a:rPr>
              <a:t>И.о</a:t>
            </a:r>
            <a:r>
              <a:rPr lang="ru-RU" sz="1200" dirty="0">
                <a:ea typeface="Calibri" pitchFamily="34" charset="0"/>
                <a:cs typeface="Times New Roman" pitchFamily="18" charset="0"/>
              </a:rPr>
              <a:t>. заведующего кафедрой – </a:t>
            </a:r>
            <a:r>
              <a:rPr lang="ru-RU" sz="12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Решетова Антонина Александровна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dirty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990000"/>
                </a:solidFill>
                <a:ea typeface="Calibri" pitchFamily="34" charset="0"/>
                <a:cs typeface="Times New Roman" pitchFamily="18" charset="0"/>
              </a:rPr>
              <a:t>6. Направленность (профиль) «Организация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990000"/>
                </a:solidFill>
                <a:ea typeface="Calibri" pitchFamily="34" charset="0"/>
                <a:cs typeface="Times New Roman" pitchFamily="18" charset="0"/>
              </a:rPr>
              <a:t>инвестиционно-строительной деятельности»</a:t>
            </a:r>
            <a:endParaRPr lang="ru-RU" sz="1200" b="1" dirty="0">
              <a:solidFill>
                <a:srgbClr val="990000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ea typeface="Calibri" pitchFamily="34" charset="0"/>
                <a:cs typeface="Times New Roman" pitchFamily="18" charset="0"/>
              </a:rPr>
              <a:t>Кафедра</a:t>
            </a:r>
            <a:r>
              <a:rPr lang="ru-RU" sz="1200" b="1" dirty="0">
                <a:ea typeface="Calibri" pitchFamily="34" charset="0"/>
                <a:cs typeface="Times New Roman" pitchFamily="18" charset="0"/>
              </a:rPr>
              <a:t> «Строительных конструкций»</a:t>
            </a:r>
            <a:endParaRPr lang="ru-RU" sz="1200" dirty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ea typeface="Calibri" pitchFamily="34" charset="0"/>
                <a:cs typeface="Times New Roman" pitchFamily="18" charset="0"/>
              </a:rPr>
              <a:t>Заведующий кафедрой – </a:t>
            </a:r>
            <a:r>
              <a:rPr lang="ru-RU" sz="12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Бай Владимир Федорович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990000"/>
                </a:solidFill>
                <a:ea typeface="Calibri" pitchFamily="34" charset="0"/>
                <a:cs typeface="Times New Roman" pitchFamily="18" charset="0"/>
              </a:rPr>
              <a:t>7. Направленность (профиль) «Объекты транспортной инфраструктуры»</a:t>
            </a:r>
            <a:endParaRPr lang="ru-RU" sz="1200" b="1" dirty="0">
              <a:solidFill>
                <a:srgbClr val="990000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ea typeface="Calibri" pitchFamily="34" charset="0"/>
                <a:cs typeface="Times New Roman" pitchFamily="18" charset="0"/>
              </a:rPr>
              <a:t>Базовая кафедра </a:t>
            </a:r>
            <a:r>
              <a:rPr lang="ru-RU" sz="1200" b="1" dirty="0">
                <a:ea typeface="Calibri" pitchFamily="34" charset="0"/>
                <a:cs typeface="Times New Roman" pitchFamily="18" charset="0"/>
              </a:rPr>
              <a:t>АО «Мостострой-11»</a:t>
            </a:r>
            <a:endParaRPr lang="ru-RU" sz="1200" b="1" dirty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err="1">
                <a:ea typeface="Calibri" pitchFamily="34" charset="0"/>
                <a:cs typeface="Times New Roman" pitchFamily="18" charset="0"/>
              </a:rPr>
              <a:t>И.о</a:t>
            </a:r>
            <a:r>
              <a:rPr lang="ru-RU" sz="1200" dirty="0">
                <a:ea typeface="Calibri" pitchFamily="34" charset="0"/>
                <a:cs typeface="Times New Roman" pitchFamily="18" charset="0"/>
              </a:rPr>
              <a:t>. заведующего кафедрой – </a:t>
            </a:r>
            <a:r>
              <a:rPr lang="ru-RU" sz="1200" b="1" dirty="0" err="1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Бреус</a:t>
            </a:r>
            <a:r>
              <a:rPr lang="ru-RU" sz="12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 Наталья Леонидовна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100" dirty="0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latin typeface="+mj-lt"/>
              </a:rPr>
              <a:t>08.03.01 «СТРОИТЕЛЬСТВО»</a:t>
            </a:r>
            <a:endParaRPr lang="ru-RU" dirty="0"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7065" y="810338"/>
            <a:ext cx="11045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latin typeface="+mj-lt"/>
              </a:rPr>
              <a:t>НАПРАВЛЕННОСТЬ (ПРОФИЛЬ) - ВЫПУСКАЮЩИЕ КАФЕДРЫ - ЗАВЕДУЮЩИЕ КАФЕДРАМИ</a:t>
            </a:r>
          </a:p>
        </p:txBody>
      </p:sp>
      <p:sp>
        <p:nvSpPr>
          <p:cNvPr id="11" name="Нижний колонтитул 2">
            <a:extLst>
              <a:ext uri="{FF2B5EF4-FFF2-40B4-BE49-F238E27FC236}">
                <a16:creationId xmlns:a16="http://schemas.microsoft.com/office/drawing/2014/main" xmlns="" id="{0ED71203-4DFA-3233-C9FB-55F9705A155C}"/>
              </a:ext>
            </a:extLst>
          </p:cNvPr>
          <p:cNvSpPr txBox="1">
            <a:spLocks/>
          </p:cNvSpPr>
          <p:nvPr/>
        </p:nvSpPr>
        <p:spPr>
          <a:xfrm>
            <a:off x="610439" y="6325889"/>
            <a:ext cx="6256205" cy="364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2" b="0" i="0" kern="120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/ </a:t>
            </a: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Строительный институт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99833" y="6316437"/>
            <a:ext cx="2743200" cy="333065"/>
          </a:xfrm>
          <a:prstGeom prst="rect">
            <a:avLst/>
          </a:prstGeom>
        </p:spPr>
        <p:txBody>
          <a:bodyPr/>
          <a:lstStyle/>
          <a:p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11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54361253"/>
      </p:ext>
    </p:extLst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76263" y="1228686"/>
            <a:ext cx="602379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990000"/>
                </a:solidFill>
              </a:rPr>
              <a:t>Область профессиональной деятельности: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/>
              <a:t>архитектура, проектирование и конструирование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/>
              <a:t>математическое моделирование, теоретическая и строительная механика (сопротивление материалов, теории упругости и пластичности, статика, динамика и устойчивость сооружений), строительная аэродинамика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/>
              <a:t>строительные конструкции (металлические, железобетонные, каменные, из дерева и пластмасс), основания и фундаменты, механика грунтов, геология, тектоника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/>
              <a:t>современные и перспективные строительные материалы, </a:t>
            </a:r>
            <a:r>
              <a:rPr lang="ru-RU" sz="1200" dirty="0" err="1"/>
              <a:t>нанотехнологии</a:t>
            </a:r>
            <a:r>
              <a:rPr lang="ru-RU" sz="1200" dirty="0"/>
              <a:t>, композиты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/>
              <a:t>эффективные технологии и организация строительного производства, управление проектами, контроль качества строительства, нормирование и техническое регулирование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/>
              <a:t>строительная информатика, компьютерное моделирование, автоматизация проектирования, конструирования и управления строительством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/>
              <a:t>экология, промышленная и производственная безопасность, сейсмостойкость, мониторинг объектов и конструкций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10380" y="1357299"/>
            <a:ext cx="4710108" cy="677108"/>
          </a:xfrm>
          <a:prstGeom prst="rect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</a:rPr>
              <a:t>Специализация:</a:t>
            </a:r>
          </a:p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Строительство высотных и большепролетных зданий и сооружений</a:t>
            </a:r>
            <a:endParaRPr lang="ru-RU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738942" y="2357430"/>
            <a:ext cx="4781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u="sng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Выпускающая кафедра</a:t>
            </a:r>
            <a:r>
              <a:rPr lang="ru-RU" sz="1200" b="1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«Строительных конструкций»</a:t>
            </a:r>
            <a:endParaRPr lang="ru-RU" sz="1200" dirty="0">
              <a:solidFill>
                <a:prstClr val="black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u="sng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Заведующий кафедрой</a:t>
            </a:r>
            <a:r>
              <a:rPr lang="ru-RU" sz="12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– </a:t>
            </a:r>
            <a:r>
              <a:rPr lang="ru-RU" sz="12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Бай Владимир Федорович</a:t>
            </a:r>
            <a:endParaRPr lang="ru-RU" sz="1200" dirty="0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8" name="Picture 2" descr="C:\Users\балда\Desktop\maxresdefault.jpg"/>
          <p:cNvPicPr>
            <a:picLocks noChangeAspect="1" noChangeArrowheads="1"/>
          </p:cNvPicPr>
          <p:nvPr/>
        </p:nvPicPr>
        <p:blipFill rotWithShape="1">
          <a:blip r:embed="rId3" cstate="print"/>
          <a:srcRect l="225" r="5720" b="864"/>
          <a:stretch/>
        </p:blipFill>
        <p:spPr bwMode="auto">
          <a:xfrm>
            <a:off x="6810379" y="3140967"/>
            <a:ext cx="4710109" cy="292477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497064" y="5589240"/>
            <a:ext cx="559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Математика </a:t>
            </a:r>
            <a:r>
              <a:rPr lang="en-US" sz="1200" b="1" dirty="0"/>
              <a:t>[</a:t>
            </a:r>
            <a:r>
              <a:rPr lang="ru-RU" sz="1200" b="1" dirty="0"/>
              <a:t>39</a:t>
            </a:r>
            <a:r>
              <a:rPr lang="en-US" sz="1200" b="1" dirty="0"/>
              <a:t>]</a:t>
            </a:r>
            <a:r>
              <a:rPr lang="ru-RU" sz="1200" b="1" dirty="0"/>
              <a:t>, Русский язык </a:t>
            </a:r>
            <a:r>
              <a:rPr lang="en-US" sz="1200" b="1" dirty="0"/>
              <a:t>[</a:t>
            </a:r>
            <a:r>
              <a:rPr lang="ru-RU" sz="1200" b="1" dirty="0"/>
              <a:t>40</a:t>
            </a:r>
            <a:r>
              <a:rPr lang="en-US" sz="1200" b="1" dirty="0"/>
              <a:t>]</a:t>
            </a:r>
            <a:r>
              <a:rPr lang="ru-RU" sz="1200" b="1" dirty="0"/>
              <a:t>, Физика </a:t>
            </a:r>
            <a:r>
              <a:rPr lang="en-US" sz="1200" b="1" dirty="0"/>
              <a:t>[</a:t>
            </a:r>
            <a:r>
              <a:rPr lang="ru-RU" sz="1200" b="1" dirty="0"/>
              <a:t>39</a:t>
            </a:r>
            <a:r>
              <a:rPr lang="en-US" sz="1200" b="1" dirty="0"/>
              <a:t>]</a:t>
            </a:r>
            <a:r>
              <a:rPr lang="ru-RU" sz="1200" b="1" dirty="0"/>
              <a:t>, </a:t>
            </a:r>
            <a:r>
              <a:rPr lang="ru-RU" sz="1200" b="1" dirty="0" smtClean="0"/>
              <a:t>Информатика</a:t>
            </a:r>
            <a:br>
              <a:rPr lang="ru-RU" sz="1200" b="1" dirty="0" smtClean="0"/>
            </a:br>
            <a:r>
              <a:rPr lang="ru-RU" sz="1200" b="1" dirty="0" smtClean="0"/>
              <a:t>и </a:t>
            </a:r>
            <a:r>
              <a:rPr lang="ru-RU" sz="1200" b="1" dirty="0"/>
              <a:t>информационно-коммуникационные технологии </a:t>
            </a:r>
            <a:r>
              <a:rPr lang="en-US" sz="1200" b="1" dirty="0"/>
              <a:t>[44]</a:t>
            </a:r>
            <a:endParaRPr lang="ru-RU" sz="1200" b="1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568503" y="5517232"/>
            <a:ext cx="5527497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497064" y="5127574"/>
            <a:ext cx="5594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</a:rPr>
              <a:t>Перечень вступительных испытаний (2025 г.):</a:t>
            </a:r>
            <a:endParaRPr lang="ru-RU" sz="1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+mj-lt"/>
                <a:cs typeface="Arial" pitchFamily="34" charset="0"/>
              </a:rPr>
              <a:t>08.05.01 «СТРОИТЕЛЬСТВО УНИКАЛЬНЫХ ЗДАНИЙ И СООРУЖЕНИЙ»</a:t>
            </a:r>
            <a:endParaRPr lang="ru-RU" dirty="0">
              <a:latin typeface="+mj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97065" y="810338"/>
            <a:ext cx="11045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+mj-lt"/>
              </a:rPr>
              <a:t>Квалификация</a:t>
            </a:r>
            <a:r>
              <a:rPr lang="ru-RU" sz="1400" b="1" dirty="0" smtClean="0">
                <a:latin typeface="+mj-lt"/>
              </a:rPr>
              <a:t>:</a:t>
            </a:r>
            <a:r>
              <a:rPr lang="ru-RU" sz="1400" dirty="0" smtClean="0">
                <a:latin typeface="+mj-lt"/>
              </a:rPr>
              <a:t> инженер-строитель     </a:t>
            </a:r>
            <a:r>
              <a:rPr lang="ru-RU" sz="1400" b="1" dirty="0" smtClean="0">
                <a:latin typeface="+mj-lt"/>
              </a:rPr>
              <a:t>Форма </a:t>
            </a:r>
            <a:r>
              <a:rPr lang="ru-RU" sz="1400" b="1" dirty="0">
                <a:latin typeface="+mj-lt"/>
              </a:rPr>
              <a:t>обучения: </a:t>
            </a:r>
            <a:r>
              <a:rPr lang="ru-RU" sz="1400" dirty="0">
                <a:latin typeface="+mj-lt"/>
              </a:rPr>
              <a:t>очная (</a:t>
            </a:r>
            <a:r>
              <a:rPr lang="ru-RU" sz="1400" dirty="0" smtClean="0">
                <a:latin typeface="+mj-lt"/>
              </a:rPr>
              <a:t>ОФО)     </a:t>
            </a:r>
            <a:r>
              <a:rPr lang="ru-RU" sz="1400" b="1" dirty="0" smtClean="0">
                <a:latin typeface="+mj-lt"/>
              </a:rPr>
              <a:t>Срок </a:t>
            </a:r>
            <a:r>
              <a:rPr lang="ru-RU" sz="1400" b="1" dirty="0">
                <a:latin typeface="+mj-lt"/>
              </a:rPr>
              <a:t>обучения: </a:t>
            </a:r>
            <a:r>
              <a:rPr lang="ru-RU" sz="1400" dirty="0" smtClean="0">
                <a:latin typeface="+mj-lt"/>
              </a:rPr>
              <a:t>6 лет</a:t>
            </a:r>
            <a:endParaRPr lang="ru-RU" sz="1400" dirty="0">
              <a:latin typeface="+mj-lt"/>
            </a:endParaRPr>
          </a:p>
        </p:txBody>
      </p:sp>
      <p:sp>
        <p:nvSpPr>
          <p:cNvPr id="22" name="Нижний колонтитул 2">
            <a:extLst>
              <a:ext uri="{FF2B5EF4-FFF2-40B4-BE49-F238E27FC236}">
                <a16:creationId xmlns:a16="http://schemas.microsoft.com/office/drawing/2014/main" xmlns="" id="{0ED71203-4DFA-3233-C9FB-55F9705A155C}"/>
              </a:ext>
            </a:extLst>
          </p:cNvPr>
          <p:cNvSpPr txBox="1">
            <a:spLocks/>
          </p:cNvSpPr>
          <p:nvPr/>
        </p:nvSpPr>
        <p:spPr>
          <a:xfrm>
            <a:off x="610439" y="6325889"/>
            <a:ext cx="6256205" cy="364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2" b="0" i="0" kern="120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/ </a:t>
            </a: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Строительный институт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99833" y="6316437"/>
            <a:ext cx="2743200" cy="333065"/>
          </a:xfrm>
          <a:prstGeom prst="rect">
            <a:avLst/>
          </a:prstGeom>
        </p:spPr>
        <p:txBody>
          <a:bodyPr/>
          <a:lstStyle/>
          <a:p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12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9471354"/>
      </p:ext>
    </p:extLst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6263" y="3726564"/>
            <a:ext cx="11280377" cy="987551"/>
          </a:xfrm>
          <a:prstGeom prst="rect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txBody>
          <a:bodyPr wrap="square" lIns="324000" tIns="108000" rIns="324000" bIns="108000">
            <a:spAutoFit/>
          </a:bodyPr>
          <a:lstStyle/>
          <a:p>
            <a:pPr algn="just"/>
            <a:r>
              <a:rPr lang="ru-RU" sz="1400" b="1" dirty="0">
                <a:solidFill>
                  <a:srgbClr val="990000"/>
                </a:solidFill>
              </a:rPr>
              <a:t>Трудоустройство:</a:t>
            </a:r>
          </a:p>
          <a:p>
            <a:pPr algn="just"/>
            <a:r>
              <a:rPr lang="ru-RU" sz="1200" dirty="0"/>
              <a:t>В высокотехнологичных проектно-конструкторских и строительных организациях, государственных корпорациях на строительстве уникальных промышленных объектов, в научно-исследовательских институтах, государственных структурах и учреждениях, ответственных за нормирование, техническое регулирование, организацию и управление строительством.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76263" y="1532738"/>
            <a:ext cx="537572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выполнение и обработка результатов инженерных изысканий для строительства уникальных зданий и сооружений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сбор, систематизация и анализ информационных исходных данных для проектирования уникальных зданий, сооружений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расчет, конструирование и мониторинг уникальных зданий и сооружений с использованием лицензионных универсальных и специализированных программно-вычислительных комплексов и систем автоматизированных проектирования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083300" y="1543432"/>
            <a:ext cx="57733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технико-экономическое обоснование и принятие проектных решений в целом по объекту, координация работ по проекту, проектирование деталей (изделий) и конструкций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подготовка проектной и рабочей технической документации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организация и совершенствование производственного процесса на строительном участке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монтаж, наладка, испытания и сдача в эксплуатацию конструкций и оборудования строительных объектов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проверка технического состояния и остаточного ресурса строительных объектов, оборудования и др.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97065" y="1142984"/>
            <a:ext cx="110234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990000"/>
                </a:solidFill>
                <a:latin typeface="+mj-lt"/>
              </a:rPr>
              <a:t>Области знаний и профессиональные компетенции: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618078"/>
              </p:ext>
            </p:extLst>
          </p:nvPr>
        </p:nvGraphicFramePr>
        <p:xfrm>
          <a:off x="576261" y="4878692"/>
          <a:ext cx="11280378" cy="12016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71267"/>
                <a:gridCol w="1663466"/>
                <a:gridCol w="1648902"/>
                <a:gridCol w="1656184"/>
                <a:gridCol w="1656184"/>
                <a:gridCol w="1550166"/>
                <a:gridCol w="1834209"/>
              </a:tblGrid>
              <a:tr h="455122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Форма обучения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Набор</a:t>
                      </a:r>
                    </a:p>
                    <a:p>
                      <a:pPr algn="ctr"/>
                      <a:r>
                        <a:rPr lang="ru-RU" sz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в 2025 г.</a:t>
                      </a:r>
                    </a:p>
                    <a:p>
                      <a:pPr algn="ctr"/>
                      <a:r>
                        <a:rPr lang="ru-RU" sz="12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бюджет/договор</a:t>
                      </a:r>
                      <a:endParaRPr lang="ru-RU" sz="1200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Средний балл (2024 г.)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бюджет/договор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Минимальный проходной балл (2024 г.)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бюджет/договор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Максимальный балл (2024 г.)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бюджет/договор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Стоимость обучения при сумме баллов </a:t>
                      </a:r>
                    </a:p>
                    <a:p>
                      <a:pPr algn="ctr"/>
                      <a:r>
                        <a:rPr lang="ru-RU" sz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по общ. предметам,</a:t>
                      </a:r>
                      <a:r>
                        <a:rPr lang="ru-RU" sz="120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 руб. (2024 г.)</a:t>
                      </a:r>
                      <a:endParaRPr lang="ru-RU" sz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80772">
                <a:tc vMerge="1">
                  <a:txBody>
                    <a:bodyPr/>
                    <a:lstStyle/>
                    <a:p>
                      <a:endParaRPr lang="ru-RU" sz="18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1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до 210 б.</a:t>
                      </a:r>
                      <a:endParaRPr lang="ru-RU" sz="1200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211 б.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и выше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077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n>
                            <a:noFill/>
                          </a:ln>
                          <a:latin typeface="+mn-lt"/>
                        </a:rPr>
                        <a:t>очная</a:t>
                      </a:r>
                      <a:endParaRPr lang="ru-RU" sz="1200" b="1" dirty="0">
                        <a:ln>
                          <a:noFill/>
                        </a:ln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50/10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257/201</a:t>
                      </a:r>
                      <a:endParaRPr lang="ru-RU" sz="1200" b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216/156</a:t>
                      </a:r>
                      <a:endParaRPr lang="ru-RU" sz="1200" b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306/223</a:t>
                      </a:r>
                      <a:endParaRPr lang="ru-RU" sz="1200" b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210 000</a:t>
                      </a:r>
                      <a:endParaRPr lang="ru-RU" sz="1200" b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199 500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+mj-lt"/>
                <a:cs typeface="Arial" pitchFamily="34" charset="0"/>
              </a:rPr>
              <a:t>08.05.01 «СТРОИТЕЛЬСТВО УНИКАЛЬНЫХ ЗДАНИЙ И СООРУЖЕНИЙ»</a:t>
            </a:r>
            <a:endParaRPr lang="ru-RU" dirty="0"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7065" y="810338"/>
            <a:ext cx="11045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+mj-lt"/>
              </a:rPr>
              <a:t>Квалификация</a:t>
            </a:r>
            <a:r>
              <a:rPr lang="ru-RU" sz="1400" b="1" dirty="0" smtClean="0">
                <a:latin typeface="+mj-lt"/>
              </a:rPr>
              <a:t>:</a:t>
            </a:r>
            <a:r>
              <a:rPr lang="ru-RU" sz="1400" dirty="0" smtClean="0">
                <a:latin typeface="+mj-lt"/>
              </a:rPr>
              <a:t> инженер-строитель     </a:t>
            </a:r>
            <a:r>
              <a:rPr lang="ru-RU" sz="1400" b="1" dirty="0" smtClean="0">
                <a:latin typeface="+mj-lt"/>
              </a:rPr>
              <a:t>Форма </a:t>
            </a:r>
            <a:r>
              <a:rPr lang="ru-RU" sz="1400" b="1" dirty="0">
                <a:latin typeface="+mj-lt"/>
              </a:rPr>
              <a:t>обучения: </a:t>
            </a:r>
            <a:r>
              <a:rPr lang="ru-RU" sz="1400" dirty="0">
                <a:latin typeface="+mj-lt"/>
              </a:rPr>
              <a:t>очная (</a:t>
            </a:r>
            <a:r>
              <a:rPr lang="ru-RU" sz="1400" dirty="0" smtClean="0">
                <a:latin typeface="+mj-lt"/>
              </a:rPr>
              <a:t>ОФО)     </a:t>
            </a:r>
            <a:r>
              <a:rPr lang="ru-RU" sz="1400" b="1" dirty="0" smtClean="0">
                <a:latin typeface="+mj-lt"/>
              </a:rPr>
              <a:t>Срок </a:t>
            </a:r>
            <a:r>
              <a:rPr lang="ru-RU" sz="1400" b="1" dirty="0">
                <a:latin typeface="+mj-lt"/>
              </a:rPr>
              <a:t>обучения: </a:t>
            </a:r>
            <a:r>
              <a:rPr lang="ru-RU" sz="1400" dirty="0" smtClean="0">
                <a:latin typeface="+mj-lt"/>
              </a:rPr>
              <a:t>6 лет</a:t>
            </a:r>
            <a:endParaRPr lang="ru-RU" sz="1400" dirty="0">
              <a:latin typeface="+mj-lt"/>
            </a:endParaRPr>
          </a:p>
        </p:txBody>
      </p:sp>
      <p:sp>
        <p:nvSpPr>
          <p:cNvPr id="12" name="Нижний колонтитул 2">
            <a:extLst>
              <a:ext uri="{FF2B5EF4-FFF2-40B4-BE49-F238E27FC236}">
                <a16:creationId xmlns:a16="http://schemas.microsoft.com/office/drawing/2014/main" xmlns="" id="{0ED71203-4DFA-3233-C9FB-55F9705A155C}"/>
              </a:ext>
            </a:extLst>
          </p:cNvPr>
          <p:cNvSpPr txBox="1">
            <a:spLocks/>
          </p:cNvSpPr>
          <p:nvPr/>
        </p:nvSpPr>
        <p:spPr>
          <a:xfrm>
            <a:off x="610439" y="6325889"/>
            <a:ext cx="6256205" cy="364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2" b="0" i="0" kern="120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/ </a:t>
            </a: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Строительный институт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99833" y="6316437"/>
            <a:ext cx="2743200" cy="333065"/>
          </a:xfrm>
          <a:prstGeom prst="rect">
            <a:avLst/>
          </a:prstGeom>
        </p:spPr>
        <p:txBody>
          <a:bodyPr/>
          <a:lstStyle/>
          <a:p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13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3017802"/>
      </p:ext>
    </p:extLst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487421" y="194766"/>
            <a:ext cx="11045967" cy="35743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МОЛОДЕЖНАЯ ПОЛИТИКА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77392" y="6299947"/>
            <a:ext cx="10654108" cy="365125"/>
          </a:xfrm>
          <a:prstGeom prst="rect">
            <a:avLst/>
          </a:prstGeom>
        </p:spPr>
        <p:txBody>
          <a:bodyPr lIns="91632" tIns="45816" rIns="91632" bIns="45816"/>
          <a:lstStyle/>
          <a:p>
            <a:r>
              <a:rPr lang="en-US" dirty="0" smtClean="0"/>
              <a:t>/ </a:t>
            </a:r>
            <a:r>
              <a:rPr lang="ru-RU" dirty="0" smtClean="0"/>
              <a:t>Строительный институт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99833" y="6318154"/>
            <a:ext cx="2743200" cy="333263"/>
          </a:xfrm>
          <a:prstGeom prst="rect">
            <a:avLst/>
          </a:prstGeom>
        </p:spPr>
        <p:txBody>
          <a:bodyPr lIns="91632" tIns="45816" rIns="91632" bIns="45816"/>
          <a:lstStyle/>
          <a:p>
            <a:fld id="{674C6043-E933-254F-AF58-BD9BDD4CBC0E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5124935" y="1254349"/>
            <a:ext cx="4424005" cy="1639891"/>
          </a:xfrm>
          <a:prstGeom prst="rect">
            <a:avLst/>
          </a:prstGeom>
          <a:solidFill>
            <a:srgbClr val="006DF2"/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632" tIns="45816" rIns="91632" bIns="45816"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5641198" y="1774363"/>
            <a:ext cx="3530392" cy="646525"/>
          </a:xfrm>
          <a:prstGeom prst="rect">
            <a:avLst/>
          </a:prstGeom>
          <a:noFill/>
        </p:spPr>
        <p:txBody>
          <a:bodyPr wrap="square" lIns="91632" tIns="45816" rIns="91632" bIns="45816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Fedra Sans Pro Bold" panose="020B0804040000020004" pitchFamily="34" charset="0"/>
                <a:ea typeface="Century Gothic"/>
                <a:cs typeface="Century Gothic"/>
              </a:rPr>
              <a:t>ОБЛАСТНОЙ </a:t>
            </a:r>
            <a:r>
              <a:rPr lang="ru-RU" dirty="0">
                <a:solidFill>
                  <a:schemeClr val="bg1"/>
                </a:solidFill>
                <a:latin typeface="Fedra Sans Pro Bold" panose="020B0804040000020004" pitchFamily="34" charset="0"/>
                <a:ea typeface="Century Gothic"/>
                <a:cs typeface="Century Gothic"/>
              </a:rPr>
              <a:t>ФЕСТИВАЛЬ «СТУДЕНЧЕСКАЯ ВЕСНА»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87421" y="432794"/>
            <a:ext cx="9985556" cy="307970"/>
          </a:xfrm>
          <a:prstGeom prst="rect">
            <a:avLst/>
          </a:prstGeom>
        </p:spPr>
        <p:txBody>
          <a:bodyPr wrap="square" lIns="91632" tIns="45816" rIns="91632" bIns="45816">
            <a:spAutoFit/>
          </a:bodyPr>
          <a:lstStyle/>
          <a:p>
            <a:r>
              <a:rPr lang="ru-RU" sz="1400" dirty="0" smtClean="0">
                <a:latin typeface="Fedra Sans Pro Bold" panose="020B0804040000020004" pitchFamily="34" charset="0"/>
              </a:rPr>
              <a:t>ТВОРЧЕСТВО</a:t>
            </a:r>
            <a:endParaRPr lang="ru-RU" sz="1400" dirty="0">
              <a:latin typeface="Fedra Sans Pro Bold" panose="020B0804040000020004" pitchFamily="34" charset="0"/>
            </a:endParaRPr>
          </a:p>
        </p:txBody>
      </p:sp>
      <p:pic>
        <p:nvPicPr>
          <p:cNvPr id="16" name="Picture 12" descr="https://sun9-63.userapi.com/impg/xbWGt9Haoe58XIKa8iGXqJ7d8XAhX3l4RssXOg/0Plm5rkwo9w.jpg?size=1920x1440&amp;quality=96&amp;sign=c6c84a377b74c9bf0d9097bae34434f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848" y="1254349"/>
            <a:ext cx="2552922" cy="163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sun9-12.userapi.com/impg/wPBRuBMLRLcbemVwsQZAXJ9_a7jrKzhYTlAUig/Dxu4whgo29k.jpg?size=2560x1707&amp;quality=96&amp;sign=0c367b1f6332ee26f1183b5d025a0ff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132" y="1254349"/>
            <a:ext cx="2371423" cy="163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s://sun9-36.userapi.com/impg/CQqcXckPvXm6UVHbZxLmYfsrwwkjKmgXsCHSUg/qxxGHWEbl0w.jpg?size=1920x1280&amp;quality=96&amp;sign=369098e7e9ac88b17b2deca02d0998d6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131" y="3001685"/>
            <a:ext cx="2380975" cy="161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s://sun9-6.userapi.com/impg/IiwgVJ5qp9fgmIBibAOl-3Qjbr6nB15t_bMjQQ/4Z3EiM5V1L8.jpg?size=1920x1277&amp;quality=96&amp;sign=d79c5802a57f923b39191261e48ee200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9" y="3001685"/>
            <a:ext cx="2509584" cy="161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s://sun9-67.userapi.com/impg/e537psbhw0xbthLxEjUkf8yFh7yE1QpRSZjWNg/998AyPTzeR4.jpg?size=2560x1709&amp;quality=96&amp;sign=22765adc20071bf34b27693f9e4e7bf8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4349"/>
            <a:ext cx="2507656" cy="163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https://sun9-56.userapi.com/impg/dWRJc10i19VDeV5PuABwxdqJFGzUltps5VJ0Zw/ZZjzRLI0sPE.jpg?size=1440x2160&amp;quality=96&amp;sign=968f6bd4072e276bc5df41ab2e7f4690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935" y="3001685"/>
            <a:ext cx="2178602" cy="325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https://sun9-3.userapi.com/impg/qe5KzSRbnvu6pDFJGuqvwlrWDkNzcVgqW6Z46Q/zPsxV-0E3tk.jpg?size=2560x1920&amp;quality=96&amp;sign=6cebc0c77a7861be81d599bbd6c51ae6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684922"/>
            <a:ext cx="2498109" cy="156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https://sun9-45.userapi.com/impg/Mc-BtbxUxtwO_TU_0tnmso1pTQvYd_TOoT8_kA/eljanT_AwRM.jpg?size=2560x1707&amp;quality=96&amp;sign=995c5b5a3f929b4145653a3fdd0d2c79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130" y="4684923"/>
            <a:ext cx="2380975" cy="156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https://sun9-43.userapi.com/impg/pnFl9cK0AZY2epz6hJ4Y8FeNYmNV5LDHoWUgLQ/L290bqB6aLM.jpg?size=1728x2160&amp;quality=96&amp;sign=34b944b984fdb046ca2e1a424a0ac373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848" y="3001685"/>
            <a:ext cx="2552923" cy="325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un9-36.userapi.com/impg/L3HICys18T0AypWA2s8ddTG5FYmDWODLcU1o-A/uWaqw5c3ti8.jpg?size=1440x2160&amp;quality=95&amp;sign=26ab15bb770b51c71d07447e19138515&amp;type=albu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393" y="2985141"/>
            <a:ext cx="2142547" cy="326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-2255" y="928356"/>
            <a:ext cx="1891896" cy="251363"/>
          </a:xfrm>
          <a:prstGeom prst="rect">
            <a:avLst/>
          </a:prstGeom>
          <a:solidFill>
            <a:srgbClr val="9F70AD"/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632" tIns="45816" rIns="91632" bIns="45816" rtlCol="0" anchor="ctr"/>
          <a:lstStyle/>
          <a:p>
            <a:pPr algn="ctr"/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351052" y="922601"/>
            <a:ext cx="1681336" cy="272063"/>
          </a:xfrm>
          <a:prstGeom prst="rect">
            <a:avLst/>
          </a:prstGeom>
          <a:noFill/>
        </p:spPr>
        <p:txBody>
          <a:bodyPr wrap="square" lIns="91632" tIns="45816" rIns="91632" bIns="45816" rtlCol="0">
            <a:spAutoFit/>
          </a:bodyPr>
          <a:lstStyle/>
          <a:p>
            <a:pPr>
              <a:lnSpc>
                <a:spcPts val="1403"/>
              </a:lnSpc>
              <a:spcAft>
                <a:spcPts val="401"/>
              </a:spcAft>
            </a:pPr>
            <a:r>
              <a:rPr lang="ru-RU" sz="900" dirty="0">
                <a:solidFill>
                  <a:schemeClr val="bg1"/>
                </a:solidFill>
                <a:latin typeface="Fedra Sans Pro Bold" panose="020B0804040000020004" pitchFamily="34" charset="0"/>
                <a:ea typeface="Century Gothic"/>
                <a:cs typeface="Century Gothic"/>
              </a:rPr>
              <a:t>ХОРЕОГРАФИЯ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2013099" y="926833"/>
            <a:ext cx="1891896" cy="251363"/>
          </a:xfrm>
          <a:prstGeom prst="rect">
            <a:avLst/>
          </a:prstGeom>
          <a:solidFill>
            <a:srgbClr val="9F70AD"/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632" tIns="45816" rIns="91632" bIns="45816"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>
            <a:off x="4078605" y="926833"/>
            <a:ext cx="1891896" cy="251363"/>
          </a:xfrm>
          <a:prstGeom prst="rect">
            <a:avLst/>
          </a:prstGeom>
          <a:solidFill>
            <a:srgbClr val="9F70AD"/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632" tIns="45816" rIns="91632" bIns="45816"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>
            <a:off x="6151858" y="928355"/>
            <a:ext cx="1891896" cy="251363"/>
          </a:xfrm>
          <a:prstGeom prst="rect">
            <a:avLst/>
          </a:prstGeom>
          <a:solidFill>
            <a:srgbClr val="9F70AD"/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632" tIns="45816" rIns="91632" bIns="45816"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/>
          <p:cNvSpPr/>
          <p:nvPr/>
        </p:nvSpPr>
        <p:spPr>
          <a:xfrm>
            <a:off x="8238366" y="918442"/>
            <a:ext cx="1891896" cy="251363"/>
          </a:xfrm>
          <a:prstGeom prst="rect">
            <a:avLst/>
          </a:prstGeom>
          <a:solidFill>
            <a:srgbClr val="9F70AD"/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632" tIns="45816" rIns="91632" bIns="45816"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10298277" y="916234"/>
            <a:ext cx="1891896" cy="251363"/>
          </a:xfrm>
          <a:prstGeom prst="rect">
            <a:avLst/>
          </a:prstGeom>
          <a:solidFill>
            <a:srgbClr val="9F70AD"/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632" tIns="45816" rIns="91632" bIns="45816" rtlCol="0" anchor="ctr"/>
          <a:lstStyle/>
          <a:p>
            <a:pPr algn="ctr"/>
            <a:endParaRPr lang="ru-RU"/>
          </a:p>
        </p:txBody>
      </p:sp>
      <p:sp>
        <p:nvSpPr>
          <p:cNvPr id="68" name="TextBox 67"/>
          <p:cNvSpPr txBox="1"/>
          <p:nvPr/>
        </p:nvSpPr>
        <p:spPr>
          <a:xfrm>
            <a:off x="2637479" y="918237"/>
            <a:ext cx="1681336" cy="272063"/>
          </a:xfrm>
          <a:prstGeom prst="rect">
            <a:avLst/>
          </a:prstGeom>
          <a:noFill/>
        </p:spPr>
        <p:txBody>
          <a:bodyPr wrap="square" lIns="91632" tIns="45816" rIns="91632" bIns="45816" rtlCol="0">
            <a:spAutoFit/>
          </a:bodyPr>
          <a:lstStyle/>
          <a:p>
            <a:pPr>
              <a:lnSpc>
                <a:spcPts val="1403"/>
              </a:lnSpc>
              <a:spcAft>
                <a:spcPts val="401"/>
              </a:spcAft>
            </a:pPr>
            <a:r>
              <a:rPr lang="ru-RU" sz="900" dirty="0">
                <a:solidFill>
                  <a:schemeClr val="bg1"/>
                </a:solidFill>
                <a:latin typeface="Fedra Sans Pro Bold" panose="020B0804040000020004" pitchFamily="34" charset="0"/>
                <a:ea typeface="Century Gothic"/>
                <a:cs typeface="Century Gothic"/>
              </a:rPr>
              <a:t>ТЕАТР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595891" y="916235"/>
            <a:ext cx="1681336" cy="272063"/>
          </a:xfrm>
          <a:prstGeom prst="rect">
            <a:avLst/>
          </a:prstGeom>
          <a:noFill/>
        </p:spPr>
        <p:txBody>
          <a:bodyPr wrap="square" lIns="91632" tIns="45816" rIns="91632" bIns="45816" rtlCol="0">
            <a:spAutoFit/>
          </a:bodyPr>
          <a:lstStyle/>
          <a:p>
            <a:pPr>
              <a:lnSpc>
                <a:spcPts val="1403"/>
              </a:lnSpc>
              <a:spcAft>
                <a:spcPts val="401"/>
              </a:spcAft>
            </a:pPr>
            <a:r>
              <a:rPr lang="ru-RU" sz="900" dirty="0">
                <a:solidFill>
                  <a:schemeClr val="bg1"/>
                </a:solidFill>
                <a:latin typeface="Fedra Sans Pro Bold" panose="020B0804040000020004" pitchFamily="34" charset="0"/>
                <a:ea typeface="Century Gothic"/>
                <a:cs typeface="Century Gothic"/>
              </a:rPr>
              <a:t>МУЗЫКА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796390" y="914334"/>
            <a:ext cx="1681336" cy="272063"/>
          </a:xfrm>
          <a:prstGeom prst="rect">
            <a:avLst/>
          </a:prstGeom>
          <a:noFill/>
        </p:spPr>
        <p:txBody>
          <a:bodyPr wrap="square" lIns="91632" tIns="45816" rIns="91632" bIns="45816" rtlCol="0">
            <a:spAutoFit/>
          </a:bodyPr>
          <a:lstStyle/>
          <a:p>
            <a:pPr>
              <a:lnSpc>
                <a:spcPts val="1403"/>
              </a:lnSpc>
              <a:spcAft>
                <a:spcPts val="401"/>
              </a:spcAft>
            </a:pPr>
            <a:r>
              <a:rPr lang="ru-RU" sz="900" dirty="0">
                <a:solidFill>
                  <a:schemeClr val="bg1"/>
                </a:solidFill>
                <a:latin typeface="Fedra Sans Pro Bold" panose="020B0804040000020004" pitchFamily="34" charset="0"/>
                <a:ea typeface="Century Gothic"/>
                <a:cs typeface="Century Gothic"/>
              </a:rPr>
              <a:t>МОДА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834679" y="907841"/>
            <a:ext cx="1681336" cy="272063"/>
          </a:xfrm>
          <a:prstGeom prst="rect">
            <a:avLst/>
          </a:prstGeom>
          <a:noFill/>
        </p:spPr>
        <p:txBody>
          <a:bodyPr wrap="square" lIns="91632" tIns="45816" rIns="91632" bIns="45816" rtlCol="0">
            <a:spAutoFit/>
          </a:bodyPr>
          <a:lstStyle/>
          <a:p>
            <a:pPr>
              <a:lnSpc>
                <a:spcPts val="1403"/>
              </a:lnSpc>
              <a:spcAft>
                <a:spcPts val="401"/>
              </a:spcAft>
            </a:pPr>
            <a:r>
              <a:rPr lang="ru-RU" sz="900" dirty="0">
                <a:solidFill>
                  <a:schemeClr val="bg1"/>
                </a:solidFill>
                <a:latin typeface="Fedra Sans Pro Bold" panose="020B0804040000020004" pitchFamily="34" charset="0"/>
                <a:ea typeface="Century Gothic"/>
                <a:cs typeface="Century Gothic"/>
              </a:rPr>
              <a:t>МЕДИА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0292577" y="907841"/>
            <a:ext cx="2526191" cy="272063"/>
          </a:xfrm>
          <a:prstGeom prst="rect">
            <a:avLst/>
          </a:prstGeom>
          <a:noFill/>
        </p:spPr>
        <p:txBody>
          <a:bodyPr wrap="square" lIns="91632" tIns="45816" rIns="91632" bIns="45816" rtlCol="0">
            <a:spAutoFit/>
          </a:bodyPr>
          <a:lstStyle/>
          <a:p>
            <a:pPr>
              <a:lnSpc>
                <a:spcPts val="1403"/>
              </a:lnSpc>
              <a:spcAft>
                <a:spcPts val="401"/>
              </a:spcAft>
            </a:pPr>
            <a:r>
              <a:rPr lang="ru-RU" sz="900" dirty="0">
                <a:solidFill>
                  <a:schemeClr val="bg1"/>
                </a:solidFill>
                <a:latin typeface="Fedra Sans Pro Bold" panose="020B0804040000020004" pitchFamily="34" charset="0"/>
                <a:ea typeface="Century Gothic"/>
                <a:cs typeface="Century Gothic"/>
              </a:rPr>
              <a:t>ИНТЕЛЛЕКТУАЛЬНЫЕ ИГРЫ</a:t>
            </a:r>
          </a:p>
        </p:txBody>
      </p:sp>
    </p:spTree>
    <p:extLst>
      <p:ext uri="{BB962C8B-B14F-4D97-AF65-F5344CB8AC3E}">
        <p14:creationId xmlns:p14="http://schemas.microsoft.com/office/powerpoint/2010/main" val="202194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77392" y="6299947"/>
            <a:ext cx="10654108" cy="365125"/>
          </a:xfrm>
          <a:prstGeom prst="rect">
            <a:avLst/>
          </a:prstGeom>
        </p:spPr>
        <p:txBody>
          <a:bodyPr lIns="91632" tIns="45816" rIns="91632" bIns="45816"/>
          <a:lstStyle/>
          <a:p>
            <a:r>
              <a:rPr lang="en-US" dirty="0" smtClean="0"/>
              <a:t>/ </a:t>
            </a:r>
            <a:r>
              <a:rPr lang="ru-RU" dirty="0" smtClean="0"/>
              <a:t>Строительный институт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99833" y="6318154"/>
            <a:ext cx="2743200" cy="333263"/>
          </a:xfrm>
          <a:prstGeom prst="rect">
            <a:avLst/>
          </a:prstGeom>
        </p:spPr>
        <p:txBody>
          <a:bodyPr lIns="91632" tIns="45816" rIns="91632" bIns="45816"/>
          <a:lstStyle/>
          <a:p>
            <a:fld id="{674C6043-E933-254F-AF58-BD9BDD4CBC0E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4478113" y="3849697"/>
            <a:ext cx="2194936" cy="2071806"/>
          </a:xfrm>
          <a:prstGeom prst="rect">
            <a:avLst/>
          </a:prstGeom>
          <a:solidFill>
            <a:srgbClr val="006DF2"/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632" tIns="45816" rIns="91632" bIns="45816"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4262985" y="4307080"/>
            <a:ext cx="2640511" cy="1385188"/>
          </a:xfrm>
          <a:prstGeom prst="rect">
            <a:avLst/>
          </a:prstGeom>
          <a:noFill/>
        </p:spPr>
        <p:txBody>
          <a:bodyPr wrap="square" lIns="91632" tIns="45816" rIns="91632" bIns="45816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Fedra Sans Pro Bold" panose="020B0804040000020004" pitchFamily="34" charset="0"/>
                <a:ea typeface="Century Gothic"/>
                <a:cs typeface="Century Gothic"/>
              </a:rPr>
              <a:t>Обладатели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Fedra Sans Pro Bold" panose="020B0804040000020004" pitchFamily="34" charset="0"/>
                <a:ea typeface="Century Gothic"/>
                <a:cs typeface="Century Gothic"/>
              </a:rPr>
              <a:t>гран-при хореографического фестиваля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Fedra Sans Pro Bold" panose="020B0804040000020004" pitchFamily="34" charset="0"/>
                <a:ea typeface="Century Gothic"/>
                <a:cs typeface="Century Gothic"/>
              </a:rPr>
              <a:t>в </a:t>
            </a:r>
            <a:r>
              <a:rPr lang="ru-RU" sz="1400" dirty="0" smtClean="0">
                <a:solidFill>
                  <a:schemeClr val="bg1"/>
                </a:solidFill>
                <a:latin typeface="Fedra Sans Pro Bold" panose="020B0804040000020004" pitchFamily="34" charset="0"/>
                <a:ea typeface="Century Gothic"/>
                <a:cs typeface="Century Gothic"/>
              </a:rPr>
              <a:t>Санкт-Петербурге, Москве и Тюмени </a:t>
            </a:r>
            <a:endParaRPr lang="ru-RU" sz="1400" dirty="0">
              <a:solidFill>
                <a:schemeClr val="bg1"/>
              </a:solidFill>
              <a:latin typeface="Fedra Sans Pro Bold" panose="020B0804040000020004" pitchFamily="34" charset="0"/>
              <a:ea typeface="Century Gothic"/>
              <a:cs typeface="Century Gothic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-2257" y="1014300"/>
            <a:ext cx="5921185" cy="325993"/>
          </a:xfrm>
          <a:prstGeom prst="rect">
            <a:avLst/>
          </a:prstGeom>
          <a:solidFill>
            <a:srgbClr val="9F70AD"/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632" tIns="45816" rIns="91632" bIns="45816" rtlCol="0" anchor="ctr"/>
          <a:lstStyle/>
          <a:p>
            <a:pPr algn="ctr"/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905246" y="1041014"/>
            <a:ext cx="4244704" cy="272563"/>
          </a:xfrm>
          <a:prstGeom prst="rect">
            <a:avLst/>
          </a:prstGeom>
          <a:noFill/>
        </p:spPr>
        <p:txBody>
          <a:bodyPr wrap="square" lIns="91632" tIns="45816" rIns="91632" bIns="45816" rtlCol="0">
            <a:spAutoFit/>
          </a:bodyPr>
          <a:lstStyle/>
          <a:p>
            <a:pPr>
              <a:lnSpc>
                <a:spcPts val="1403"/>
              </a:lnSpc>
              <a:spcAft>
                <a:spcPts val="401"/>
              </a:spcAft>
            </a:pPr>
            <a:r>
              <a:rPr lang="ru-RU" sz="1400" dirty="0">
                <a:solidFill>
                  <a:schemeClr val="bg1"/>
                </a:solidFill>
                <a:latin typeface="Fedra Sans Pro Bold" panose="020B0804040000020004" pitchFamily="34" charset="0"/>
                <a:ea typeface="Century Gothic"/>
                <a:cs typeface="Century Gothic"/>
              </a:rPr>
              <a:t>Ансамбль народного танца «МЛАДА» 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6002950" y="1014299"/>
            <a:ext cx="6198914" cy="325994"/>
          </a:xfrm>
          <a:prstGeom prst="rect">
            <a:avLst/>
          </a:prstGeom>
          <a:solidFill>
            <a:srgbClr val="9F70AD"/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632" tIns="45816" rIns="91632" bIns="45816" rtlCol="0" anchor="ctr"/>
          <a:lstStyle/>
          <a:p>
            <a:pPr algn="ctr"/>
            <a:endParaRPr lang="ru-RU"/>
          </a:p>
        </p:txBody>
      </p:sp>
      <p:sp>
        <p:nvSpPr>
          <p:cNvPr id="62" name="TextBox 61"/>
          <p:cNvSpPr txBox="1"/>
          <p:nvPr/>
        </p:nvSpPr>
        <p:spPr>
          <a:xfrm>
            <a:off x="6993969" y="1047402"/>
            <a:ext cx="5182581" cy="272563"/>
          </a:xfrm>
          <a:prstGeom prst="rect">
            <a:avLst/>
          </a:prstGeom>
          <a:noFill/>
        </p:spPr>
        <p:txBody>
          <a:bodyPr wrap="square" lIns="91632" tIns="45816" rIns="91632" bIns="45816" rtlCol="0">
            <a:spAutoFit/>
          </a:bodyPr>
          <a:lstStyle/>
          <a:p>
            <a:pPr>
              <a:lnSpc>
                <a:spcPts val="1403"/>
              </a:lnSpc>
              <a:spcAft>
                <a:spcPts val="401"/>
              </a:spcAft>
            </a:pPr>
            <a:r>
              <a:rPr lang="ru-RU" sz="1400" dirty="0">
                <a:solidFill>
                  <a:schemeClr val="bg1"/>
                </a:solidFill>
                <a:latin typeface="Fedra Sans Pro Bold" panose="020B0804040000020004" pitchFamily="34" charset="0"/>
                <a:ea typeface="Century Gothic"/>
                <a:cs typeface="Century Gothic"/>
              </a:rPr>
              <a:t>Театральная компания СТРОИН «Имени тебя»</a:t>
            </a:r>
          </a:p>
        </p:txBody>
      </p:sp>
      <p:pic>
        <p:nvPicPr>
          <p:cNvPr id="28" name="Picture 4" descr="https://sun9-75.userapi.com/impg/Oz34fn69qnJlTHaAeU95uH4jJtvp5cnYmCNKHQ/sl34IXARI_o.jpg?size=1080x807&amp;quality=96&amp;sign=cf936214dc4db9899b7f82b5d604d06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865" y="1615243"/>
            <a:ext cx="2844388" cy="211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s://sun9-21.userapi.com/impg/72O9GHaM7eF_2SNDIF_weo-nuvsYz-EDFr4Hvw/0CVq2W8Fodo.jpg?size=1071x805&amp;quality=96&amp;sign=b4317fecb84c8384b76f9a2792275762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20" y="3849697"/>
            <a:ext cx="2862643" cy="205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s://sun9-45.userapi.com/impg/4Kz2ElD2FOp1NRevEk8o_J8wfV9K99B4iSNpdA/P5WhRDuC_0I.jpg?size=1241x1241&amp;quality=96&amp;sign=b7fa45964b4e62dbb5978091b129d87d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874" y="3829983"/>
            <a:ext cx="2455937" cy="207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https://sun9-51.userapi.com/impg/Va_5zbcmGuqEbU0KrKX8kC3ROjWQmczcZxRHwA/OnpIJwiQSVw.jpg?size=917x1241&amp;quality=96&amp;sign=f1ba0954bf912dd9faa11b3af761f8ca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969" y="1615243"/>
            <a:ext cx="1613842" cy="211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4" descr="https://sun9-31.userapi.com/impg/IqPSL3LzUH4gYZ2L1C5bCnZCirBG_ccbk38mLg/srjxKU58iZA.jpg?size=926x1240&amp;quality=96&amp;sign=3ea70a034bb8317c857371b665e1ce10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112" y="1615243"/>
            <a:ext cx="1440816" cy="211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6" descr="https://sun9-40.userapi.com/impg/KREIB2QTObsWihU8QRRJhjnmbEMYWyKi28MazA/PLvzvUOEgko.jpg?size=763x1080&amp;quality=96&amp;sign=982d4998babe0bd83df1ab3d3bebb659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354" y="1615243"/>
            <a:ext cx="1450524" cy="211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8" descr="https://sun9-47.userapi.com/impg/nV2f8ETsdF6uAqtxweYGXMFMDbWppirAfbL6qA/g6ar17jzpS4.jpg?size=1280x851&amp;quality=96&amp;sign=34f3ffc84712ad278190cc56ca4acbdc&amp;type=albu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"/>
          <a:stretch/>
        </p:blipFill>
        <p:spPr bwMode="auto">
          <a:xfrm>
            <a:off x="-2256" y="1615243"/>
            <a:ext cx="2811781" cy="209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sun9-3.userapi.com/impg/BdqJPeGlLb6r237I5miAEP_5PbKgRDR_z_NpMQ/UDh9aLyOtds.jpg?size=1920x1277&amp;quality=95&amp;sign=2bd0d6d1bcad9688a0424d354ca2cf2a&amp;type=albu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/>
          <a:stretch/>
        </p:blipFill>
        <p:spPr bwMode="auto">
          <a:xfrm>
            <a:off x="-2257" y="3829983"/>
            <a:ext cx="2821473" cy="207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6002949" y="1615243"/>
            <a:ext cx="1571519" cy="2119398"/>
          </a:xfrm>
          <a:prstGeom prst="rect">
            <a:avLst/>
          </a:prstGeom>
          <a:solidFill>
            <a:srgbClr val="9F70AD"/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632" tIns="45816" rIns="91632" bIns="45816"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5947265" y="2083471"/>
            <a:ext cx="1721590" cy="1214643"/>
          </a:xfrm>
          <a:prstGeom prst="rect">
            <a:avLst/>
          </a:prstGeom>
          <a:noFill/>
        </p:spPr>
        <p:txBody>
          <a:bodyPr wrap="square" lIns="91632" tIns="45816" rIns="91632" bIns="45816" rtlCol="0">
            <a:spAutoFit/>
          </a:bodyPr>
          <a:lstStyle/>
          <a:p>
            <a:pPr algn="ctr">
              <a:lnSpc>
                <a:spcPts val="1403"/>
              </a:lnSpc>
              <a:spcAft>
                <a:spcPts val="401"/>
              </a:spcAft>
            </a:pPr>
            <a:r>
              <a:rPr lang="ru-RU" sz="1100" dirty="0">
                <a:solidFill>
                  <a:schemeClr val="bg1"/>
                </a:solidFill>
                <a:latin typeface="Fedra Sans Pro Bold" panose="020B0804040000020004" pitchFamily="34" charset="0"/>
                <a:ea typeface="Century Gothic"/>
                <a:cs typeface="Century Gothic"/>
              </a:rPr>
              <a:t>XXX ВСЕРОССИЙСКИЙ ФЕСТИВАЛЬ «СТУДЕНЧЕСКАЯ ВЕСНА» </a:t>
            </a:r>
          </a:p>
          <a:p>
            <a:pPr algn="ctr">
              <a:lnSpc>
                <a:spcPts val="1403"/>
              </a:lnSpc>
              <a:spcAft>
                <a:spcPts val="401"/>
              </a:spcAft>
            </a:pPr>
            <a:r>
              <a:rPr lang="ru-RU" sz="1100" dirty="0">
                <a:solidFill>
                  <a:schemeClr val="bg1"/>
                </a:solidFill>
                <a:latin typeface="Fedra Sans Pro Bold" panose="020B0804040000020004" pitchFamily="34" charset="0"/>
                <a:ea typeface="Century Gothic"/>
                <a:cs typeface="Century Gothic"/>
              </a:rPr>
              <a:t>Г.САМАРА</a:t>
            </a:r>
          </a:p>
        </p:txBody>
      </p:sp>
      <p:pic>
        <p:nvPicPr>
          <p:cNvPr id="5124" name="Picture 4" descr="https://sun9-78.userapi.com/impg/XYo51R2yNnugXYJ-8P-iHHKgXtXLeYTGb6tCVQ/a3l0EjV64u8.jpg?size=960x1280&amp;quality=95&amp;sign=21544579cc05df51fe804770763d5441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354" y="3849697"/>
            <a:ext cx="1450524" cy="205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Заголовок 17"/>
          <p:cNvSpPr>
            <a:spLocks noGrp="1"/>
          </p:cNvSpPr>
          <p:nvPr>
            <p:ph type="title"/>
          </p:nvPr>
        </p:nvSpPr>
        <p:spPr>
          <a:xfrm>
            <a:off x="487421" y="194766"/>
            <a:ext cx="11045967" cy="35743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МОЛОДЕЖНАЯ ПОЛИТИКА</a:t>
            </a:r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487421" y="432794"/>
            <a:ext cx="9985556" cy="307970"/>
          </a:xfrm>
          <a:prstGeom prst="rect">
            <a:avLst/>
          </a:prstGeom>
        </p:spPr>
        <p:txBody>
          <a:bodyPr wrap="square" lIns="91632" tIns="45816" rIns="91632" bIns="45816">
            <a:spAutoFit/>
          </a:bodyPr>
          <a:lstStyle/>
          <a:p>
            <a:r>
              <a:rPr lang="ru-RU" sz="1400" dirty="0" smtClean="0">
                <a:latin typeface="Fedra Sans Pro Bold" panose="020B0804040000020004" pitchFamily="34" charset="0"/>
              </a:rPr>
              <a:t>ТВОРЧЕСТВО</a:t>
            </a:r>
            <a:endParaRPr lang="ru-RU" sz="1400" dirty="0">
              <a:latin typeface="Fedra Sans Pro Bold" panose="020B0804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76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77392" y="6299947"/>
            <a:ext cx="10654108" cy="365125"/>
          </a:xfrm>
          <a:prstGeom prst="rect">
            <a:avLst/>
          </a:prstGeom>
        </p:spPr>
        <p:txBody>
          <a:bodyPr lIns="91632" tIns="45816" rIns="91632" bIns="45816"/>
          <a:lstStyle/>
          <a:p>
            <a:r>
              <a:rPr lang="en-US" dirty="0" smtClean="0"/>
              <a:t>/ </a:t>
            </a:r>
            <a:r>
              <a:rPr lang="ru-RU" dirty="0" smtClean="0"/>
              <a:t>Строительный институт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99833" y="6318154"/>
            <a:ext cx="2743200" cy="333263"/>
          </a:xfrm>
          <a:prstGeom prst="rect">
            <a:avLst/>
          </a:prstGeom>
        </p:spPr>
        <p:txBody>
          <a:bodyPr lIns="91632" tIns="45816" rIns="91632" bIns="45816"/>
          <a:lstStyle/>
          <a:p>
            <a:fld id="{674C6043-E933-254F-AF58-BD9BDD4CBC0E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-9643" y="1273204"/>
            <a:ext cx="2613549" cy="1573497"/>
          </a:xfrm>
          <a:prstGeom prst="rect">
            <a:avLst/>
          </a:prstGeom>
          <a:solidFill>
            <a:srgbClr val="006DF2"/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632" tIns="45816" rIns="91632" bIns="45816"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1743" y="1737725"/>
            <a:ext cx="2646373" cy="740550"/>
          </a:xfrm>
          <a:prstGeom prst="rect">
            <a:avLst/>
          </a:prstGeom>
          <a:noFill/>
        </p:spPr>
        <p:txBody>
          <a:bodyPr wrap="square" lIns="91632" tIns="45816" rIns="91632" bIns="45816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Fedra Sans Pro Bold" panose="020B0804040000020004" pitchFamily="34" charset="0"/>
                <a:ea typeface="Century Gothic"/>
                <a:cs typeface="Century Gothic"/>
              </a:rPr>
              <a:t>ЕЖЕГОДНЫЙ ФЕСТИВАЛЬ ПЕРВОКУРСНИКОВ «ОСЕННЯЯ ПРЕМЬЕРА»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-2256" y="928356"/>
            <a:ext cx="2268620" cy="251363"/>
          </a:xfrm>
          <a:prstGeom prst="rect">
            <a:avLst/>
          </a:prstGeom>
          <a:solidFill>
            <a:srgbClr val="9F70AD"/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632" tIns="45816" rIns="91632" bIns="45816" rtlCol="0" anchor="ctr"/>
          <a:lstStyle/>
          <a:p>
            <a:pPr algn="ctr"/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503549" y="922601"/>
            <a:ext cx="1681336" cy="272563"/>
          </a:xfrm>
          <a:prstGeom prst="rect">
            <a:avLst/>
          </a:prstGeom>
          <a:noFill/>
        </p:spPr>
        <p:txBody>
          <a:bodyPr wrap="square" lIns="91632" tIns="45816" rIns="91632" bIns="45816" rtlCol="0">
            <a:spAutoFit/>
          </a:bodyPr>
          <a:lstStyle/>
          <a:p>
            <a:pPr>
              <a:lnSpc>
                <a:spcPts val="1403"/>
              </a:lnSpc>
              <a:spcAft>
                <a:spcPts val="401"/>
              </a:spcAft>
            </a:pPr>
            <a:r>
              <a:rPr lang="ru-RU" sz="1100" dirty="0">
                <a:solidFill>
                  <a:schemeClr val="bg1"/>
                </a:solidFill>
                <a:latin typeface="Fedra Sans Pro Bold" panose="020B0804040000020004" pitchFamily="34" charset="0"/>
                <a:ea typeface="Century Gothic"/>
                <a:cs typeface="Century Gothic"/>
              </a:rPr>
              <a:t>ХОРЕОГРАФИЯ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9933244" y="928355"/>
            <a:ext cx="2268620" cy="251363"/>
          </a:xfrm>
          <a:prstGeom prst="rect">
            <a:avLst/>
          </a:prstGeom>
          <a:solidFill>
            <a:srgbClr val="9F70AD"/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632" tIns="45816" rIns="91632" bIns="45816"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7443702" y="928356"/>
            <a:ext cx="2268620" cy="251363"/>
          </a:xfrm>
          <a:prstGeom prst="rect">
            <a:avLst/>
          </a:prstGeom>
          <a:solidFill>
            <a:srgbClr val="9F70AD"/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632" tIns="45816" rIns="91632" bIns="45816"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4954532" y="928353"/>
            <a:ext cx="2268620" cy="251363"/>
          </a:xfrm>
          <a:prstGeom prst="rect">
            <a:avLst/>
          </a:prstGeom>
          <a:solidFill>
            <a:srgbClr val="9F70AD"/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632" tIns="45816" rIns="91632" bIns="45816"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2489179" y="928354"/>
            <a:ext cx="2268620" cy="251363"/>
          </a:xfrm>
          <a:prstGeom prst="rect">
            <a:avLst/>
          </a:prstGeom>
          <a:solidFill>
            <a:srgbClr val="9F70AD"/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632" tIns="45816" rIns="91632" bIns="45816" rtlCol="0" anchor="ctr"/>
          <a:lstStyle/>
          <a:p>
            <a:pPr algn="ctr"/>
            <a:endParaRPr lang="ru-RU"/>
          </a:p>
        </p:txBody>
      </p:sp>
      <p:sp>
        <p:nvSpPr>
          <p:cNvPr id="59" name="TextBox 58"/>
          <p:cNvSpPr txBox="1"/>
          <p:nvPr/>
        </p:nvSpPr>
        <p:spPr>
          <a:xfrm>
            <a:off x="3308362" y="921061"/>
            <a:ext cx="1681336" cy="272563"/>
          </a:xfrm>
          <a:prstGeom prst="rect">
            <a:avLst/>
          </a:prstGeom>
          <a:noFill/>
        </p:spPr>
        <p:txBody>
          <a:bodyPr wrap="square" lIns="91632" tIns="45816" rIns="91632" bIns="45816" rtlCol="0">
            <a:spAutoFit/>
          </a:bodyPr>
          <a:lstStyle/>
          <a:p>
            <a:pPr>
              <a:lnSpc>
                <a:spcPts val="1403"/>
              </a:lnSpc>
              <a:spcAft>
                <a:spcPts val="401"/>
              </a:spcAft>
            </a:pPr>
            <a:r>
              <a:rPr lang="ru-RU" sz="1100" dirty="0">
                <a:solidFill>
                  <a:schemeClr val="bg1"/>
                </a:solidFill>
                <a:latin typeface="Fedra Sans Pro Bold" panose="020B0804040000020004" pitchFamily="34" charset="0"/>
                <a:ea typeface="Century Gothic"/>
                <a:cs typeface="Century Gothic"/>
              </a:rPr>
              <a:t>ТЕАТР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720721" y="918707"/>
            <a:ext cx="1681336" cy="272563"/>
          </a:xfrm>
          <a:prstGeom prst="rect">
            <a:avLst/>
          </a:prstGeom>
          <a:noFill/>
        </p:spPr>
        <p:txBody>
          <a:bodyPr wrap="square" lIns="91632" tIns="45816" rIns="91632" bIns="45816" rtlCol="0">
            <a:spAutoFit/>
          </a:bodyPr>
          <a:lstStyle/>
          <a:p>
            <a:pPr>
              <a:lnSpc>
                <a:spcPts val="1403"/>
              </a:lnSpc>
              <a:spcAft>
                <a:spcPts val="401"/>
              </a:spcAft>
            </a:pPr>
            <a:r>
              <a:rPr lang="ru-RU" sz="1100" dirty="0">
                <a:solidFill>
                  <a:schemeClr val="bg1"/>
                </a:solidFill>
                <a:latin typeface="Fedra Sans Pro Bold" panose="020B0804040000020004" pitchFamily="34" charset="0"/>
                <a:ea typeface="Century Gothic"/>
                <a:cs typeface="Century Gothic"/>
              </a:rPr>
              <a:t>МУЗЫКА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243149" y="916803"/>
            <a:ext cx="1681336" cy="272563"/>
          </a:xfrm>
          <a:prstGeom prst="rect">
            <a:avLst/>
          </a:prstGeom>
          <a:noFill/>
        </p:spPr>
        <p:txBody>
          <a:bodyPr wrap="square" lIns="91632" tIns="45816" rIns="91632" bIns="45816" rtlCol="0">
            <a:spAutoFit/>
          </a:bodyPr>
          <a:lstStyle/>
          <a:p>
            <a:pPr>
              <a:lnSpc>
                <a:spcPts val="1403"/>
              </a:lnSpc>
              <a:spcAft>
                <a:spcPts val="401"/>
              </a:spcAft>
            </a:pPr>
            <a:r>
              <a:rPr lang="ru-RU" sz="1100" dirty="0">
                <a:solidFill>
                  <a:schemeClr val="bg1"/>
                </a:solidFill>
                <a:latin typeface="Fedra Sans Pro Bold" panose="020B0804040000020004" pitchFamily="34" charset="0"/>
                <a:ea typeface="Century Gothic"/>
                <a:cs typeface="Century Gothic"/>
              </a:rPr>
              <a:t>МОДА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772895" y="922962"/>
            <a:ext cx="1681336" cy="272563"/>
          </a:xfrm>
          <a:prstGeom prst="rect">
            <a:avLst/>
          </a:prstGeom>
          <a:noFill/>
        </p:spPr>
        <p:txBody>
          <a:bodyPr wrap="square" lIns="91632" tIns="45816" rIns="91632" bIns="45816" rtlCol="0">
            <a:spAutoFit/>
          </a:bodyPr>
          <a:lstStyle/>
          <a:p>
            <a:pPr>
              <a:lnSpc>
                <a:spcPts val="1403"/>
              </a:lnSpc>
              <a:spcAft>
                <a:spcPts val="401"/>
              </a:spcAft>
            </a:pPr>
            <a:r>
              <a:rPr lang="ru-RU" sz="1100" dirty="0">
                <a:solidFill>
                  <a:schemeClr val="bg1"/>
                </a:solidFill>
                <a:latin typeface="Fedra Sans Pro Bold" panose="020B0804040000020004" pitchFamily="34" charset="0"/>
                <a:ea typeface="Century Gothic"/>
                <a:cs typeface="Century Gothic"/>
              </a:rPr>
              <a:t>МЕДИА</a:t>
            </a:r>
          </a:p>
        </p:txBody>
      </p:sp>
      <p:pic>
        <p:nvPicPr>
          <p:cNvPr id="29" name="Picture 4" descr="https://sun9-51.userapi.com/impg/3wR5aDPI1XZoCTg-14THeUnxIf_msBzbHFDJ-w/moF9RewCqrk.jpg?size=1440x2160&amp;quality=95&amp;sign=c87d10a0807658da788efdf1bddf0360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895" y="1273203"/>
            <a:ext cx="1434241" cy="231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https://sun9-30.userapi.com/impg/bVdkOjkmchIwRgnxFACvIl7110Gy1qc-jLhU4A/_uBQLVrdE3Y.jpg?size=1280x853&amp;quality=95&amp;sign=a55ab76f60ed0d270a677a8f2fb23b59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292" y="3718593"/>
            <a:ext cx="3220845" cy="234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https://sun9-42.userapi.com/impg/XP77SuXIHEFEqxOIr8BPpLo6FbhwF8Mb7dUKiw/TqulMEwqpUM.jpg?size=1280x853&amp;quality=95&amp;sign=eb2803c023db91119e4c8332217481e6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778" y="1273204"/>
            <a:ext cx="3236997" cy="231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4" descr="https://sun9-4.userapi.com/impg/yA5Li6yEX9y6hyZ_l_66XYFd3PhmgowO20P7lA/m2FkhB-hHKM.jpg?size=1280x854&amp;quality=95&amp;sign=4f613a1f91c08bb3f45c0546b2131b94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400" y="1257871"/>
            <a:ext cx="3062112" cy="233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0" descr="https://sun9-55.userapi.com/impg/ioXO5bthtU9fEJxNdDYtcFfsSNjdEZxSj_oWLA/PXNeOXt3tSY.jpg?size=2560x1707&amp;quality=95&amp;sign=9602def1da3fc7b108d05d7d458a778d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72" y="3718593"/>
            <a:ext cx="2838865" cy="234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https://sun9-49.userapi.com/impg/moogyuZEmKq9EhF1LSG4OFmEKRLPB3M6zV3v9Q/T_hv_d-rUZg.jpg?size=627x940&amp;quality=95&amp;sign=ae1122dad0f2304c3e45263eda72b8a5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73" y="1273204"/>
            <a:ext cx="1472215" cy="231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6" descr="https://sun9-70.userapi.com/impg/PGEo_kaXLi41954gblsIIRK9BzeGabN-rjJ6cA/JGy9Ldhy9IU.jpg?size=2560x1707&amp;quality=95&amp;sign=e3e1f6f689697e05c966fef5604ef239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777" y="3718593"/>
            <a:ext cx="3236997" cy="234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-9644" y="2950767"/>
            <a:ext cx="2613550" cy="1468859"/>
          </a:xfrm>
          <a:prstGeom prst="rect">
            <a:avLst/>
          </a:prstGeom>
          <a:solidFill>
            <a:srgbClr val="006DF2"/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632" tIns="45816" rIns="91632" bIns="45816"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-30879" y="3197274"/>
            <a:ext cx="2646373" cy="956543"/>
          </a:xfrm>
          <a:prstGeom prst="rect">
            <a:avLst/>
          </a:prstGeom>
          <a:noFill/>
        </p:spPr>
        <p:txBody>
          <a:bodyPr wrap="square" lIns="91632" tIns="45816" rIns="91632" bIns="45816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Fedra Sans Pro Bold" panose="020B0804040000020004" pitchFamily="34" charset="0"/>
                <a:ea typeface="Century Gothic"/>
                <a:cs typeface="Century Gothic"/>
              </a:rPr>
              <a:t>ОБЛАДАТЕЛИ 1 МЕСТА В НАПРАВЛЕНИИ «КОНЦЕРТНЫЕ ПРОГРАММЫ»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-9644" y="4526893"/>
            <a:ext cx="2613550" cy="1540373"/>
          </a:xfrm>
          <a:prstGeom prst="rect">
            <a:avLst/>
          </a:prstGeom>
          <a:solidFill>
            <a:srgbClr val="006DF2"/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632" tIns="45816" rIns="91632" bIns="45816" rtlCol="0" anchor="ctr"/>
          <a:lstStyle/>
          <a:p>
            <a:pPr algn="ctr"/>
            <a:endParaRPr lang="ru-RU"/>
          </a:p>
        </p:txBody>
      </p:sp>
      <p:sp>
        <p:nvSpPr>
          <p:cNvPr id="45" name="TextBox 44"/>
          <p:cNvSpPr txBox="1"/>
          <p:nvPr/>
        </p:nvSpPr>
        <p:spPr>
          <a:xfrm>
            <a:off x="-26056" y="5038196"/>
            <a:ext cx="2646373" cy="524556"/>
          </a:xfrm>
          <a:prstGeom prst="rect">
            <a:avLst/>
          </a:prstGeom>
          <a:noFill/>
        </p:spPr>
        <p:txBody>
          <a:bodyPr wrap="square" lIns="91632" tIns="45816" rIns="91632" bIns="45816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Fedra Sans Pro Bold" panose="020B0804040000020004" pitchFamily="34" charset="0"/>
                <a:ea typeface="Century Gothic"/>
                <a:cs typeface="Century Gothic"/>
              </a:rPr>
              <a:t>ОБЛАДАТЕЛИ ЗОЛОТОГО КУБКА ТВОРЧЕСТВА ТИУ</a:t>
            </a:r>
          </a:p>
        </p:txBody>
      </p:sp>
      <p:sp>
        <p:nvSpPr>
          <p:cNvPr id="46" name="Заголовок 17"/>
          <p:cNvSpPr>
            <a:spLocks noGrp="1"/>
          </p:cNvSpPr>
          <p:nvPr>
            <p:ph type="title"/>
          </p:nvPr>
        </p:nvSpPr>
        <p:spPr>
          <a:xfrm>
            <a:off x="487421" y="194766"/>
            <a:ext cx="11045967" cy="35743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МОЛОДЕЖНАЯ ПОЛИТИКА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487421" y="432794"/>
            <a:ext cx="9985556" cy="307970"/>
          </a:xfrm>
          <a:prstGeom prst="rect">
            <a:avLst/>
          </a:prstGeom>
        </p:spPr>
        <p:txBody>
          <a:bodyPr wrap="square" lIns="91632" tIns="45816" rIns="91632" bIns="45816">
            <a:spAutoFit/>
          </a:bodyPr>
          <a:lstStyle/>
          <a:p>
            <a:r>
              <a:rPr lang="ru-RU" sz="1400" dirty="0" smtClean="0">
                <a:latin typeface="Fedra Sans Pro Bold" panose="020B0804040000020004" pitchFamily="34" charset="0"/>
              </a:rPr>
              <a:t>ТВОРЧЕСТВО</a:t>
            </a:r>
            <a:endParaRPr lang="ru-RU" sz="1400" dirty="0">
              <a:latin typeface="Fedra Sans Pro Bold" panose="020B0804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87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lIns="91632" tIns="45816" rIns="91632" bIns="45816"/>
          <a:lstStyle/>
          <a:p>
            <a:fld id="{674C6043-E933-254F-AF58-BD9BDD4CBC0E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37045" y="229730"/>
            <a:ext cx="6475075" cy="415029"/>
          </a:xfrm>
        </p:spPr>
        <p:txBody>
          <a:bodyPr>
            <a:normAutofit/>
          </a:bodyPr>
          <a:lstStyle/>
          <a:p>
            <a:r>
              <a:rPr lang="ru-RU" sz="2200" b="0" dirty="0">
                <a:latin typeface="Fedra Sans Pro Bold" panose="020B0804040000020004" pitchFamily="34" charset="0"/>
              </a:rPr>
              <a:t>Молодежная политика</a:t>
            </a:r>
          </a:p>
        </p:txBody>
      </p:sp>
      <p:sp>
        <p:nvSpPr>
          <p:cNvPr id="7" name="Нижний колонтитул 3"/>
          <p:cNvSpPr txBox="1">
            <a:spLocks/>
          </p:cNvSpPr>
          <p:nvPr/>
        </p:nvSpPr>
        <p:spPr>
          <a:xfrm>
            <a:off x="577392" y="6299947"/>
            <a:ext cx="9740442" cy="365125"/>
          </a:xfrm>
          <a:prstGeom prst="rect">
            <a:avLst/>
          </a:prstGeom>
        </p:spPr>
        <p:txBody>
          <a:bodyPr lIns="91632" tIns="45816" rIns="91632" bIns="45816"/>
          <a:lstStyle>
            <a:defPPr>
              <a:defRPr lang="ru-RU"/>
            </a:defPPr>
            <a:lvl1pPr marL="0" algn="l" defTabSz="912388" rtl="0" eaLnBrk="1" latinLnBrk="0" hangingPunct="1">
              <a:defRPr sz="900" b="0" i="0" kern="120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  <a:lvl2pPr marL="456194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388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582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4777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971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165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3359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9553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/ </a:t>
            </a:r>
            <a:r>
              <a:rPr lang="ru-RU" dirty="0" smtClean="0"/>
              <a:t>Строительный институт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49919" y="677736"/>
            <a:ext cx="4150860" cy="1635378"/>
          </a:xfrm>
          <a:prstGeom prst="rect">
            <a:avLst/>
          </a:prstGeom>
        </p:spPr>
        <p:txBody>
          <a:bodyPr wrap="square" lIns="91630" tIns="45815" rIns="91630" bIns="45815">
            <a:spAutoFit/>
          </a:bodyPr>
          <a:lstStyle/>
          <a:p>
            <a:pPr marL="1794460" indent="-1794460"/>
            <a:r>
              <a:rPr lang="ru-RU" sz="6000" dirty="0">
                <a:solidFill>
                  <a:srgbClr val="9460A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СТРОИН</a:t>
            </a:r>
          </a:p>
          <a:p>
            <a:pPr marL="1794460" indent="-1794460"/>
            <a:r>
              <a:rPr lang="ru-RU" sz="4000" dirty="0">
                <a:solidFill>
                  <a:srgbClr val="9460A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спорт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096251" y="294328"/>
            <a:ext cx="4646258" cy="308563"/>
          </a:xfrm>
          <a:prstGeom prst="rect">
            <a:avLst/>
          </a:prstGeom>
        </p:spPr>
        <p:txBody>
          <a:bodyPr wrap="square" lIns="91632" tIns="45816" rIns="91632" bIns="45816">
            <a:spAutoFit/>
          </a:bodyPr>
          <a:lstStyle/>
          <a:p>
            <a:r>
              <a:rPr lang="ru-RU" sz="1400" b="1" dirty="0">
                <a:latin typeface="Fedra Sans Pro" panose="020B0504040000020004" pitchFamily="34" charset="0"/>
              </a:rPr>
              <a:t>Спартакиада студентов ТИУ </a:t>
            </a:r>
            <a:r>
              <a:rPr lang="ru-RU" sz="1400" b="1" dirty="0" smtClean="0">
                <a:latin typeface="Fedra Sans Pro" panose="020B0504040000020004" pitchFamily="34" charset="0"/>
              </a:rPr>
              <a:t>2024 </a:t>
            </a:r>
            <a:r>
              <a:rPr lang="ru-RU" sz="1400" b="1" dirty="0">
                <a:latin typeface="Fedra Sans Pro" panose="020B0504040000020004" pitchFamily="34" charset="0"/>
              </a:rPr>
              <a:t>год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121162" y="4079236"/>
            <a:ext cx="2255342" cy="308563"/>
          </a:xfrm>
          <a:prstGeom prst="rect">
            <a:avLst/>
          </a:prstGeom>
        </p:spPr>
        <p:txBody>
          <a:bodyPr wrap="none" lIns="91632" tIns="45816" rIns="91632" bIns="45816">
            <a:spAutoFit/>
          </a:bodyPr>
          <a:lstStyle/>
          <a:p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Мини</a:t>
            </a:r>
            <a:r>
              <a:rPr lang="en-US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-</a:t>
            </a:r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футбол</a:t>
            </a:r>
            <a:r>
              <a:rPr lang="en-US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– </a:t>
            </a:r>
            <a:r>
              <a:rPr lang="en-US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I</a:t>
            </a:r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 место </a:t>
            </a:r>
            <a:endParaRPr lang="ru-RU" sz="1400" dirty="0">
              <a:latin typeface="Fedra Sans Pro" panose="020B05040400000200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575066" y="3409261"/>
            <a:ext cx="2181314" cy="340287"/>
          </a:xfrm>
          <a:prstGeom prst="rect">
            <a:avLst/>
          </a:prstGeom>
        </p:spPr>
        <p:txBody>
          <a:bodyPr wrap="square" lIns="91632" tIns="45816" rIns="91632" bIns="45816">
            <a:spAutoFit/>
          </a:bodyPr>
          <a:lstStyle/>
          <a:p>
            <a:pPr marL="71906" marR="71906" algn="ctr">
              <a:lnSpc>
                <a:spcPct val="115000"/>
              </a:lnSpc>
            </a:pPr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Баскетбол </a:t>
            </a:r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– </a:t>
            </a:r>
            <a:r>
              <a:rPr lang="en-US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I</a:t>
            </a:r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 место </a:t>
            </a:r>
            <a:endParaRPr lang="ru-RU" sz="1400" dirty="0">
              <a:latin typeface="Fedra Sans Pro" panose="020B05040400000200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777864" y="1684330"/>
            <a:ext cx="2094872" cy="340287"/>
          </a:xfrm>
          <a:prstGeom prst="rect">
            <a:avLst/>
          </a:prstGeom>
        </p:spPr>
        <p:txBody>
          <a:bodyPr wrap="none" lIns="91632" tIns="45816" rIns="91632" bIns="45816">
            <a:spAutoFit/>
          </a:bodyPr>
          <a:lstStyle/>
          <a:p>
            <a:pPr marL="71906" marR="71906" algn="ctr">
              <a:lnSpc>
                <a:spcPct val="115000"/>
              </a:lnSpc>
            </a:pPr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Волейбол</a:t>
            </a:r>
            <a:r>
              <a:rPr lang="en-US" sz="1400" dirty="0">
                <a:latin typeface="Fedra Sans Pro" panose="020B050404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– </a:t>
            </a:r>
            <a:r>
              <a:rPr lang="en-US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II</a:t>
            </a:r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 место </a:t>
            </a:r>
            <a:endParaRPr lang="ru-RU" sz="1400" dirty="0">
              <a:latin typeface="Fedra Sans Pro" panose="020B05040400000200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121161" y="5004116"/>
            <a:ext cx="2631179" cy="308563"/>
          </a:xfrm>
          <a:prstGeom prst="rect">
            <a:avLst/>
          </a:prstGeom>
        </p:spPr>
        <p:txBody>
          <a:bodyPr wrap="none" lIns="91632" tIns="45816" rIns="91632" bIns="45816">
            <a:spAutoFit/>
          </a:bodyPr>
          <a:lstStyle/>
          <a:p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Рывок гири (муж)</a:t>
            </a:r>
            <a:r>
              <a:rPr lang="en-US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– </a:t>
            </a:r>
            <a:r>
              <a:rPr lang="en-US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II</a:t>
            </a:r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 место </a:t>
            </a:r>
            <a:endParaRPr lang="ru-RU" sz="1400" dirty="0">
              <a:latin typeface="Fedra Sans Pro" panose="020B05040400000200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840288" y="2041415"/>
            <a:ext cx="1959813" cy="308563"/>
          </a:xfrm>
          <a:prstGeom prst="rect">
            <a:avLst/>
          </a:prstGeom>
        </p:spPr>
        <p:txBody>
          <a:bodyPr wrap="none" lIns="91632" tIns="45816" rIns="91632" bIns="45816">
            <a:spAutoFit/>
          </a:bodyPr>
          <a:lstStyle/>
          <a:p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Плавание</a:t>
            </a:r>
            <a:r>
              <a:rPr lang="en-US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– </a:t>
            </a:r>
            <a:r>
              <a:rPr lang="en-US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II</a:t>
            </a:r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 место </a:t>
            </a:r>
            <a:endParaRPr lang="ru-RU" sz="1400" dirty="0">
              <a:latin typeface="Fedra Sans Pro" panose="020B05040400000200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780173" y="1375767"/>
            <a:ext cx="2838371" cy="308563"/>
          </a:xfrm>
          <a:prstGeom prst="rect">
            <a:avLst/>
          </a:prstGeom>
        </p:spPr>
        <p:txBody>
          <a:bodyPr wrap="none" lIns="91632" tIns="45816" rIns="91632" bIns="45816">
            <a:spAutoFit/>
          </a:bodyPr>
          <a:lstStyle/>
          <a:p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Настольный теннис – </a:t>
            </a:r>
            <a:r>
              <a:rPr lang="en-US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II</a:t>
            </a:r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 место </a:t>
            </a:r>
            <a:endParaRPr lang="ru-RU" sz="1400" dirty="0">
              <a:latin typeface="Fedra Sans Pro" panose="020B05040400000200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187238" y="4367892"/>
            <a:ext cx="1855413" cy="308563"/>
          </a:xfrm>
          <a:prstGeom prst="rect">
            <a:avLst/>
          </a:prstGeom>
        </p:spPr>
        <p:txBody>
          <a:bodyPr wrap="none" lIns="91632" tIns="45816" rIns="91632" bIns="45816">
            <a:spAutoFit/>
          </a:bodyPr>
          <a:lstStyle/>
          <a:p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Стрельба</a:t>
            </a:r>
            <a:r>
              <a:rPr lang="en-US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– </a:t>
            </a:r>
            <a:r>
              <a:rPr lang="en-US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I</a:t>
            </a:r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 место </a:t>
            </a:r>
            <a:endParaRPr lang="ru-RU" sz="1400" dirty="0">
              <a:latin typeface="Fedra Sans Pro" panose="020B05040400000200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18327" y="1110308"/>
            <a:ext cx="801771" cy="1018254"/>
          </a:xfrm>
          <a:prstGeom prst="rect">
            <a:avLst/>
          </a:prstGeom>
        </p:spPr>
        <p:txBody>
          <a:bodyPr wrap="square" lIns="91630" tIns="45815" rIns="91630" bIns="45815">
            <a:spAutoFit/>
          </a:bodyPr>
          <a:lstStyle/>
          <a:p>
            <a:pPr marL="1794460" indent="-1794460" algn="ctr"/>
            <a:r>
              <a:rPr lang="en-US" sz="6000" dirty="0">
                <a:solidFill>
                  <a:srgbClr val="9460A4"/>
                </a:solidFill>
                <a:latin typeface="Fedra Sans Pro Bold" panose="020B0804040000020004" pitchFamily="34" charset="0"/>
                <a:cs typeface="Arial" panose="020B0604020202020204" pitchFamily="34" charset="0"/>
              </a:rPr>
              <a:t>3</a:t>
            </a:r>
            <a:endParaRPr lang="ru-RU" sz="6000" dirty="0">
              <a:solidFill>
                <a:srgbClr val="9460A4"/>
              </a:solidFill>
              <a:latin typeface="Fedra Sans Pro Bold" panose="020B08040400000200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620640" y="2087442"/>
            <a:ext cx="1397143" cy="401131"/>
          </a:xfrm>
          <a:prstGeom prst="rect">
            <a:avLst/>
          </a:prstGeom>
        </p:spPr>
        <p:txBody>
          <a:bodyPr wrap="square" lIns="91632" tIns="45816" rIns="91632" bIns="45816">
            <a:spAutoFit/>
          </a:bodyPr>
          <a:lstStyle/>
          <a:p>
            <a:pPr marL="1794460" indent="-1794460" algn="ctr"/>
            <a:r>
              <a:rPr lang="ru-RU" sz="2000" dirty="0">
                <a:solidFill>
                  <a:srgbClr val="9460A4"/>
                </a:solidFill>
                <a:latin typeface="Fedra Sans Pro Bold" panose="020B0804040000020004" pitchFamily="34" charset="0"/>
                <a:cs typeface="Arial" panose="020B0604020202020204" pitchFamily="34" charset="0"/>
              </a:rPr>
              <a:t>место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>
            <a:off x="8849140" y="2025291"/>
            <a:ext cx="2127902" cy="0"/>
          </a:xfrm>
          <a:prstGeom prst="line">
            <a:avLst/>
          </a:prstGeom>
          <a:ln w="19050">
            <a:solidFill>
              <a:srgbClr val="946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8659245" y="1375767"/>
            <a:ext cx="1915146" cy="0"/>
          </a:xfrm>
          <a:prstGeom prst="line">
            <a:avLst/>
          </a:prstGeom>
          <a:ln w="19050">
            <a:solidFill>
              <a:srgbClr val="946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8818258" y="1684330"/>
            <a:ext cx="2586320" cy="0"/>
          </a:xfrm>
          <a:prstGeom prst="line">
            <a:avLst/>
          </a:prstGeom>
          <a:ln w="19050">
            <a:solidFill>
              <a:srgbClr val="946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9039321" y="4372370"/>
            <a:ext cx="2386177" cy="9124"/>
          </a:xfrm>
          <a:prstGeom prst="line">
            <a:avLst/>
          </a:prstGeom>
          <a:ln w="19050">
            <a:solidFill>
              <a:srgbClr val="946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 flipV="1">
            <a:off x="8760926" y="2367122"/>
            <a:ext cx="1991204" cy="5383"/>
          </a:xfrm>
          <a:prstGeom prst="line">
            <a:avLst/>
          </a:prstGeom>
          <a:ln w="19050">
            <a:solidFill>
              <a:srgbClr val="946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8722317" y="3743076"/>
            <a:ext cx="2622320" cy="0"/>
          </a:xfrm>
          <a:prstGeom prst="line">
            <a:avLst/>
          </a:prstGeom>
          <a:ln w="19050">
            <a:solidFill>
              <a:srgbClr val="946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8929494" y="4072915"/>
            <a:ext cx="2476807" cy="0"/>
          </a:xfrm>
          <a:prstGeom prst="line">
            <a:avLst/>
          </a:prstGeom>
          <a:ln w="19050">
            <a:solidFill>
              <a:srgbClr val="946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9109606" y="4676454"/>
            <a:ext cx="2397303" cy="0"/>
          </a:xfrm>
          <a:prstGeom prst="line">
            <a:avLst/>
          </a:prstGeom>
          <a:ln w="19050">
            <a:solidFill>
              <a:srgbClr val="946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8530490" y="995273"/>
            <a:ext cx="2014722" cy="340287"/>
          </a:xfrm>
          <a:prstGeom prst="rect">
            <a:avLst/>
          </a:prstGeom>
        </p:spPr>
        <p:txBody>
          <a:bodyPr wrap="none" lIns="91632" tIns="45816" rIns="91632" bIns="45816">
            <a:spAutoFit/>
          </a:bodyPr>
          <a:lstStyle/>
          <a:p>
            <a:pPr marL="71906" marR="71906" algn="ctr">
              <a:lnSpc>
                <a:spcPct val="115000"/>
              </a:lnSpc>
            </a:pPr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Шахматы </a:t>
            </a:r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– </a:t>
            </a:r>
            <a:r>
              <a:rPr lang="en-US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I</a:t>
            </a:r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 место </a:t>
            </a:r>
            <a:endParaRPr lang="ru-RU" sz="1400" dirty="0">
              <a:latin typeface="Fedra Sans Pro" panose="020B05040400000200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096251" y="2988005"/>
            <a:ext cx="5162960" cy="308563"/>
          </a:xfrm>
          <a:prstGeom prst="rect">
            <a:avLst/>
          </a:prstGeom>
        </p:spPr>
        <p:txBody>
          <a:bodyPr wrap="square" lIns="91632" tIns="45816" rIns="91632" bIns="45816">
            <a:spAutoFit/>
          </a:bodyPr>
          <a:lstStyle/>
          <a:p>
            <a:r>
              <a:rPr lang="ru-RU" sz="1400" b="1" dirty="0">
                <a:latin typeface="Fedra Sans Pro" panose="020B0504040000020004" pitchFamily="34" charset="0"/>
              </a:rPr>
              <a:t>Спартакиада студентов</a:t>
            </a:r>
            <a:r>
              <a:rPr lang="en-US" sz="1400" b="1" dirty="0">
                <a:latin typeface="Fedra Sans Pro" panose="020B0504040000020004" pitchFamily="34" charset="0"/>
              </a:rPr>
              <a:t> 1 </a:t>
            </a:r>
            <a:r>
              <a:rPr lang="ru-RU" sz="1400" b="1" dirty="0">
                <a:latin typeface="Fedra Sans Pro" panose="020B0504040000020004" pitchFamily="34" charset="0"/>
              </a:rPr>
              <a:t>курса ТИУ </a:t>
            </a:r>
            <a:r>
              <a:rPr lang="ru-RU" sz="1400" b="1" dirty="0" smtClean="0">
                <a:latin typeface="Fedra Sans Pro" panose="020B0504040000020004" pitchFamily="34" charset="0"/>
              </a:rPr>
              <a:t>2024 </a:t>
            </a:r>
            <a:r>
              <a:rPr lang="ru-RU" sz="1400" b="1" dirty="0">
                <a:latin typeface="Fedra Sans Pro" panose="020B0504040000020004" pitchFamily="34" charset="0"/>
              </a:rPr>
              <a:t>год 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6871688" y="4008544"/>
            <a:ext cx="999304" cy="1018254"/>
          </a:xfrm>
          <a:prstGeom prst="rect">
            <a:avLst/>
          </a:prstGeom>
        </p:spPr>
        <p:txBody>
          <a:bodyPr wrap="square" lIns="91630" tIns="45815" rIns="91630" bIns="45815">
            <a:spAutoFit/>
          </a:bodyPr>
          <a:lstStyle/>
          <a:p>
            <a:pPr marL="1794460" indent="-1794460" algn="ctr"/>
            <a:r>
              <a:rPr lang="en-US" sz="6000" dirty="0">
                <a:solidFill>
                  <a:srgbClr val="9460A4"/>
                </a:solidFill>
                <a:latin typeface="Fedra Sans Pro Bold" panose="020B0804040000020004" pitchFamily="34" charset="0"/>
                <a:cs typeface="Arial" panose="020B0604020202020204" pitchFamily="34" charset="0"/>
              </a:rPr>
              <a:t>1</a:t>
            </a:r>
            <a:endParaRPr lang="ru-RU" sz="6000" dirty="0">
              <a:solidFill>
                <a:srgbClr val="9460A4"/>
              </a:solidFill>
              <a:latin typeface="Fedra Sans Pro Bold" panose="020B08040400000200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643110" y="4944558"/>
            <a:ext cx="1456459" cy="401131"/>
          </a:xfrm>
          <a:prstGeom prst="rect">
            <a:avLst/>
          </a:prstGeom>
        </p:spPr>
        <p:txBody>
          <a:bodyPr wrap="square" lIns="91632" tIns="45816" rIns="91632" bIns="45816">
            <a:spAutoFit/>
          </a:bodyPr>
          <a:lstStyle/>
          <a:p>
            <a:pPr marL="1794460" indent="-1794460" algn="ctr"/>
            <a:r>
              <a:rPr lang="ru-RU" sz="2000" dirty="0">
                <a:solidFill>
                  <a:srgbClr val="9460A4"/>
                </a:solidFill>
                <a:latin typeface="Fedra Sans Pro Bold" panose="020B0804040000020004" pitchFamily="34" charset="0"/>
                <a:cs typeface="Arial" panose="020B0604020202020204" pitchFamily="34" charset="0"/>
              </a:rPr>
              <a:t>место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9189667" y="4725357"/>
            <a:ext cx="2838371" cy="308563"/>
          </a:xfrm>
          <a:prstGeom prst="rect">
            <a:avLst/>
          </a:prstGeom>
        </p:spPr>
        <p:txBody>
          <a:bodyPr wrap="none" lIns="91632" tIns="45816" rIns="91632" bIns="45816">
            <a:spAutoFit/>
          </a:bodyPr>
          <a:lstStyle/>
          <a:p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Настольный теннис – </a:t>
            </a:r>
            <a:r>
              <a:rPr lang="en-US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II</a:t>
            </a:r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 место </a:t>
            </a:r>
            <a:endParaRPr lang="ru-RU" sz="1400" dirty="0">
              <a:latin typeface="Fedra Sans Pro" panose="020B05040400000200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8952391" y="3743076"/>
            <a:ext cx="2341733" cy="340287"/>
          </a:xfrm>
          <a:prstGeom prst="rect">
            <a:avLst/>
          </a:prstGeom>
        </p:spPr>
        <p:txBody>
          <a:bodyPr wrap="none" lIns="91632" tIns="45816" rIns="91632" bIns="45816">
            <a:spAutoFit/>
          </a:bodyPr>
          <a:lstStyle/>
          <a:p>
            <a:pPr marL="71906" marR="71906" algn="ctr">
              <a:lnSpc>
                <a:spcPct val="115000"/>
              </a:lnSpc>
            </a:pPr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Волейбол</a:t>
            </a:r>
            <a:r>
              <a:rPr lang="en-US" sz="1400" dirty="0">
                <a:latin typeface="Fedra Sans Pro" panose="020B050404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м)</a:t>
            </a:r>
            <a:r>
              <a:rPr lang="en-US" sz="1400" dirty="0">
                <a:latin typeface="Fedra Sans Pro" panose="020B050404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– </a:t>
            </a:r>
            <a:r>
              <a:rPr lang="en-US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I</a:t>
            </a:r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 место </a:t>
            </a:r>
            <a:endParaRPr lang="ru-RU" sz="1400" dirty="0">
              <a:latin typeface="Fedra Sans Pro" panose="020B05040400000200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892" y="5288930"/>
            <a:ext cx="2486119" cy="1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108" y="5619805"/>
            <a:ext cx="2486119" cy="1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Прямоугольник 48"/>
          <p:cNvSpPr/>
          <p:nvPr/>
        </p:nvSpPr>
        <p:spPr>
          <a:xfrm>
            <a:off x="8847450" y="5312678"/>
            <a:ext cx="2452341" cy="340287"/>
          </a:xfrm>
          <a:prstGeom prst="rect">
            <a:avLst/>
          </a:prstGeom>
        </p:spPr>
        <p:txBody>
          <a:bodyPr wrap="none" lIns="91632" tIns="45816" rIns="91632" bIns="45816">
            <a:spAutoFit/>
          </a:bodyPr>
          <a:lstStyle/>
          <a:p>
            <a:pPr marL="71906" marR="71906" algn="ctr">
              <a:lnSpc>
                <a:spcPct val="115000"/>
              </a:lnSpc>
            </a:pPr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Волейбол</a:t>
            </a:r>
            <a:r>
              <a:rPr lang="en-US" sz="1400" dirty="0">
                <a:latin typeface="Fedra Sans Pro" panose="020B050404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ж)</a:t>
            </a:r>
            <a:r>
              <a:rPr lang="en-US" sz="1400" dirty="0">
                <a:latin typeface="Fedra Sans Pro" panose="020B050404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– </a:t>
            </a:r>
            <a:r>
              <a:rPr lang="en-US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III</a:t>
            </a:r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 место </a:t>
            </a:r>
            <a:endParaRPr lang="ru-RU" sz="1400" dirty="0">
              <a:latin typeface="Fedra Sans Pro" panose="020B05040400000200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8668431" y="5582175"/>
            <a:ext cx="2155786" cy="340287"/>
          </a:xfrm>
          <a:prstGeom prst="rect">
            <a:avLst/>
          </a:prstGeom>
        </p:spPr>
        <p:txBody>
          <a:bodyPr wrap="none" lIns="91632" tIns="45816" rIns="91632" bIns="45816">
            <a:spAutoFit/>
          </a:bodyPr>
          <a:lstStyle/>
          <a:p>
            <a:pPr marL="71906" marR="71906" algn="ctr">
              <a:lnSpc>
                <a:spcPct val="115000"/>
              </a:lnSpc>
            </a:pPr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Плавание</a:t>
            </a:r>
            <a:r>
              <a:rPr lang="en-US" sz="1400" dirty="0">
                <a:latin typeface="Fedra Sans Pro" panose="020B050404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– </a:t>
            </a:r>
            <a:r>
              <a:rPr lang="en-US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III</a:t>
            </a:r>
            <a:r>
              <a:rPr lang="ru-RU" sz="1400" dirty="0">
                <a:latin typeface="Fedra Sans Pro" panose="020B0504040000020004" pitchFamily="34" charset="0"/>
                <a:ea typeface="Times New Roman" panose="02020603050405020304" pitchFamily="18" charset="0"/>
              </a:rPr>
              <a:t> место </a:t>
            </a:r>
            <a:endParaRPr lang="ru-RU" sz="1400" dirty="0">
              <a:latin typeface="Fedra Sans Pro" panose="020B05040400000200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244138" y="3350853"/>
            <a:ext cx="2332118" cy="524556"/>
          </a:xfrm>
          <a:prstGeom prst="rect">
            <a:avLst/>
          </a:prstGeom>
        </p:spPr>
        <p:txBody>
          <a:bodyPr wrap="square" lIns="91632" tIns="45816" rIns="91632" bIns="45816">
            <a:spAutoFit/>
          </a:bodyPr>
          <a:lstStyle/>
          <a:p>
            <a:r>
              <a:rPr lang="ru-RU" sz="1400" b="1" dirty="0">
                <a:latin typeface="Fedra Sans Pro" panose="020B0504040000020004" pitchFamily="34" charset="0"/>
              </a:rPr>
              <a:t>Получили </a:t>
            </a:r>
          </a:p>
          <a:p>
            <a:r>
              <a:rPr lang="ru-RU" sz="1400" b="1" dirty="0">
                <a:latin typeface="Fedra Sans Pro" panose="020B0504040000020004" pitchFamily="34" charset="0"/>
              </a:rPr>
              <a:t>Золотой знак ГТО  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2560518" y="2983911"/>
            <a:ext cx="1831687" cy="1018254"/>
          </a:xfrm>
          <a:prstGeom prst="rect">
            <a:avLst/>
          </a:prstGeom>
        </p:spPr>
        <p:txBody>
          <a:bodyPr wrap="square" lIns="91630" tIns="45815" rIns="91630" bIns="45815">
            <a:spAutoFit/>
          </a:bodyPr>
          <a:lstStyle/>
          <a:p>
            <a:pPr marL="1794460" indent="-1794460" algn="ctr"/>
            <a:r>
              <a:rPr lang="ru-RU" sz="6000" dirty="0">
                <a:solidFill>
                  <a:srgbClr val="9460A4"/>
                </a:solidFill>
                <a:latin typeface="Fedra Sans Pro Bold" panose="020B08040400000200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2311179" y="3999689"/>
            <a:ext cx="2273815" cy="401131"/>
          </a:xfrm>
          <a:prstGeom prst="rect">
            <a:avLst/>
          </a:prstGeom>
        </p:spPr>
        <p:txBody>
          <a:bodyPr wrap="square" lIns="91632" tIns="45816" rIns="91632" bIns="45816">
            <a:spAutoFit/>
          </a:bodyPr>
          <a:lstStyle/>
          <a:p>
            <a:pPr marL="1794460" indent="-1794460" algn="ctr"/>
            <a:r>
              <a:rPr lang="ru-RU" sz="2000" dirty="0">
                <a:solidFill>
                  <a:srgbClr val="9460A4"/>
                </a:solidFill>
                <a:latin typeface="Fedra Sans Pro Bold" panose="020B0804040000020004" pitchFamily="34" charset="0"/>
                <a:cs typeface="Arial" panose="020B0604020202020204" pitchFamily="34" charset="0"/>
              </a:rPr>
              <a:t>студентов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442" y="5000775"/>
            <a:ext cx="2626091" cy="1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2093226" y="2479558"/>
            <a:ext cx="2824917" cy="2758691"/>
          </a:xfrm>
          <a:prstGeom prst="ellipse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632" tIns="45816" rIns="91632" bIns="45816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68" name="Овал 67"/>
          <p:cNvSpPr/>
          <p:nvPr/>
        </p:nvSpPr>
        <p:spPr>
          <a:xfrm>
            <a:off x="6168076" y="737574"/>
            <a:ext cx="2235018" cy="2178926"/>
          </a:xfrm>
          <a:prstGeom prst="ellipse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632" tIns="45816" rIns="91632" bIns="45816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6244214" y="3643765"/>
            <a:ext cx="2235018" cy="2178926"/>
          </a:xfrm>
          <a:prstGeom prst="ellipse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632" tIns="45816" rIns="91632" bIns="45816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961245" y="1815855"/>
            <a:ext cx="2143824" cy="54317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marL="1794460" indent="-1794460" algn="ctr"/>
            <a:r>
              <a:rPr lang="ru-RU" sz="1600" b="1" dirty="0">
                <a:solidFill>
                  <a:srgbClr val="9460A4"/>
                </a:solidFill>
                <a:latin typeface="Fedra Sans Pro Bold" panose="020B0804040000020004" pitchFamily="34" charset="0"/>
                <a:cs typeface="Arial" panose="020B0604020202020204" pitchFamily="34" charset="0"/>
              </a:rPr>
              <a:t>Всего участников</a:t>
            </a:r>
          </a:p>
          <a:p>
            <a:pPr marL="1794460" indent="-1794460" algn="ctr"/>
            <a:r>
              <a:rPr lang="ru-RU" sz="1600" b="1" dirty="0">
                <a:solidFill>
                  <a:srgbClr val="9460A4"/>
                </a:solidFill>
                <a:latin typeface="Fedra Sans Pro Bold" panose="020B0804040000020004" pitchFamily="34" charset="0"/>
                <a:cs typeface="Arial" panose="020B0604020202020204" pitchFamily="34" charset="0"/>
              </a:rPr>
              <a:t>80 чел.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4134583" y="5467971"/>
            <a:ext cx="2143824" cy="54317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marL="1794460" indent="-1794460" algn="ctr"/>
            <a:r>
              <a:rPr lang="ru-RU" sz="1600" b="1" dirty="0">
                <a:solidFill>
                  <a:srgbClr val="9460A4"/>
                </a:solidFill>
                <a:latin typeface="Fedra Sans Pro Bold" panose="020B0804040000020004" pitchFamily="34" charset="0"/>
                <a:cs typeface="Arial" panose="020B0604020202020204" pitchFamily="34" charset="0"/>
              </a:rPr>
              <a:t>Всего участников</a:t>
            </a:r>
          </a:p>
          <a:p>
            <a:pPr marL="1794460" indent="-1794460" algn="ctr"/>
            <a:r>
              <a:rPr lang="ru-RU" sz="1600" b="1" dirty="0">
                <a:solidFill>
                  <a:srgbClr val="9460A4"/>
                </a:solidFill>
                <a:latin typeface="Fedra Sans Pro Bold" panose="020B0804040000020004" pitchFamily="34" charset="0"/>
                <a:cs typeface="Arial" panose="020B0604020202020204" pitchFamily="34" charset="0"/>
              </a:rPr>
              <a:t>64 чел.</a:t>
            </a:r>
          </a:p>
        </p:txBody>
      </p: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139" y="5933651"/>
            <a:ext cx="2486119" cy="1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40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lIns="91632" tIns="45816" rIns="91632" bIns="45816"/>
          <a:lstStyle/>
          <a:p>
            <a:fld id="{674C6043-E933-254F-AF58-BD9BDD4CBC0E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7" name="Нижний колонтитул 3"/>
          <p:cNvSpPr txBox="1">
            <a:spLocks/>
          </p:cNvSpPr>
          <p:nvPr/>
        </p:nvSpPr>
        <p:spPr>
          <a:xfrm>
            <a:off x="577392" y="6299947"/>
            <a:ext cx="9740442" cy="365125"/>
          </a:xfrm>
          <a:prstGeom prst="rect">
            <a:avLst/>
          </a:prstGeom>
        </p:spPr>
        <p:txBody>
          <a:bodyPr lIns="91632" tIns="45816" rIns="91632" bIns="45816"/>
          <a:lstStyle>
            <a:defPPr>
              <a:defRPr lang="ru-RU"/>
            </a:defPPr>
            <a:lvl1pPr marL="0" algn="l" defTabSz="912388" rtl="0" eaLnBrk="1" latinLnBrk="0" hangingPunct="1">
              <a:defRPr sz="900" b="0" i="0" kern="120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  <a:lvl2pPr marL="456194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388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582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4777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971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165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3359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9553" algn="l" defTabSz="912388" rtl="0" eaLnBrk="1" latinLnBrk="0" hangingPunct="1"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/ </a:t>
            </a:r>
            <a:r>
              <a:rPr lang="ru-RU" dirty="0" smtClean="0"/>
              <a:t>Строительный институт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8107095" y="246669"/>
            <a:ext cx="3769434" cy="74055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marL="1794460" indent="-1794460"/>
            <a:r>
              <a:rPr lang="ru-RU" sz="1200" dirty="0">
                <a:latin typeface="Fedra Sans Pro" panose="020B0504040000020004" pitchFamily="34" charset="0"/>
                <a:cs typeface="Arial" panose="020B0604020202020204" pitchFamily="34" charset="0"/>
              </a:rPr>
              <a:t>Всероссийская студенческая олимпиада</a:t>
            </a:r>
          </a:p>
          <a:p>
            <a:pPr marL="1794460" indent="-1794460"/>
            <a:r>
              <a:rPr lang="ru-RU" sz="1200" dirty="0">
                <a:latin typeface="Fedra Sans Pro" panose="020B0504040000020004" pitchFamily="34" charset="0"/>
                <a:cs typeface="Arial" panose="020B0604020202020204" pitchFamily="34" charset="0"/>
              </a:rPr>
              <a:t>по направлению подготовки </a:t>
            </a:r>
          </a:p>
          <a:p>
            <a:pPr marL="1794460" indent="-1794460"/>
            <a:r>
              <a:rPr lang="ru-RU" sz="1200" dirty="0">
                <a:latin typeface="Fedra Sans Pro" panose="020B0504040000020004" pitchFamily="34" charset="0"/>
                <a:cs typeface="Arial" panose="020B0604020202020204" pitchFamily="34" charset="0"/>
              </a:rPr>
              <a:t>08.03.01 «Строительство», </a:t>
            </a:r>
          </a:p>
          <a:p>
            <a:pPr marL="1794460" indent="-1794460"/>
            <a:r>
              <a:rPr lang="ru-RU" sz="1200" dirty="0">
                <a:latin typeface="Fedra Sans Pro" panose="020B0504040000020004" pitchFamily="34" charset="0"/>
                <a:cs typeface="Arial" panose="020B0604020202020204" pitchFamily="34" charset="0"/>
              </a:rPr>
              <a:t>НИИ МГСУ, г. Москва</a:t>
            </a:r>
          </a:p>
        </p:txBody>
      </p:sp>
      <p:pic>
        <p:nvPicPr>
          <p:cNvPr id="3076" name="Picture 4" descr="https://sun9-36.userapi.com/impg/L4Px_mVnkt4UbOJwRgIyNaFwU3RZ39qADVtvMQ/KUrjjHJSjck.jpg?size=901x601&amp;quality=95&amp;sign=29e51fe63d8a0898f114b2b1b0f7703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68" y="338249"/>
            <a:ext cx="2186629" cy="145942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8132847" y="1965878"/>
            <a:ext cx="3743682" cy="74055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marL="1794460" indent="-1794460"/>
            <a:r>
              <a:rPr lang="ru-RU" sz="1200" dirty="0">
                <a:latin typeface="Fedra Sans Pro" panose="020B0504040000020004" pitchFamily="34" charset="0"/>
                <a:cs typeface="Arial" panose="020B0604020202020204" pitchFamily="34" charset="0"/>
              </a:rPr>
              <a:t>Всероссийская студенческая олимпиада</a:t>
            </a:r>
          </a:p>
          <a:p>
            <a:pPr marL="1794460" indent="-1794460"/>
            <a:r>
              <a:rPr lang="ru-RU" sz="1200" dirty="0">
                <a:latin typeface="Fedra Sans Pro" panose="020B0504040000020004" pitchFamily="34" charset="0"/>
                <a:cs typeface="Arial" panose="020B0604020202020204" pitchFamily="34" charset="0"/>
              </a:rPr>
              <a:t>по направлению подготовки </a:t>
            </a:r>
          </a:p>
          <a:p>
            <a:pPr marL="1794460" indent="-1794460"/>
            <a:r>
              <a:rPr lang="ru-RU" sz="1200" dirty="0">
                <a:latin typeface="Fedra Sans Pro" panose="020B0504040000020004" pitchFamily="34" charset="0"/>
                <a:cs typeface="Arial" panose="020B0604020202020204" pitchFamily="34" charset="0"/>
              </a:rPr>
              <a:t>08.03.01 «Строительство» , </a:t>
            </a:r>
            <a:r>
              <a:rPr lang="ru-RU" sz="1200" dirty="0" err="1">
                <a:latin typeface="Fedra Sans Pro" panose="020B0504040000020004" pitchFamily="34" charset="0"/>
                <a:cs typeface="Arial" panose="020B0604020202020204" pitchFamily="34" charset="0"/>
              </a:rPr>
              <a:t>КазГАСУ</a:t>
            </a:r>
            <a:r>
              <a:rPr lang="ru-RU" sz="1200" dirty="0">
                <a:latin typeface="Fedra Sans Pro" panose="020B0504040000020004" pitchFamily="34" charset="0"/>
                <a:cs typeface="Arial" panose="020B0604020202020204" pitchFamily="34" charset="0"/>
              </a:rPr>
              <a:t>, г. Казань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8118993" y="3637519"/>
            <a:ext cx="3757535" cy="74055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marL="1794460" indent="-1794460"/>
            <a:r>
              <a:rPr lang="ru-RU" sz="1200" dirty="0">
                <a:latin typeface="Fedra Sans Pro" panose="020B0504040000020004" pitchFamily="34" charset="0"/>
                <a:cs typeface="Arial" panose="020B0604020202020204" pitchFamily="34" charset="0"/>
              </a:rPr>
              <a:t>Всероссийская студенческая олимпиада </a:t>
            </a:r>
          </a:p>
          <a:p>
            <a:pPr marL="1794460" indent="-1794460"/>
            <a:r>
              <a:rPr lang="ru-RU" sz="1200" dirty="0">
                <a:latin typeface="Fedra Sans Pro" panose="020B0504040000020004" pitchFamily="34" charset="0"/>
                <a:cs typeface="Arial" panose="020B0604020202020204" pitchFamily="34" charset="0"/>
              </a:rPr>
              <a:t>«Строительство», ННГАСУ, г. Нижний Новгород 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8109051" y="1106732"/>
            <a:ext cx="3767478" cy="74055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marL="1794460" indent="-1794460"/>
            <a:r>
              <a:rPr lang="ru-RU" sz="1200" dirty="0">
                <a:latin typeface="Fedra Sans Pro" panose="020B0504040000020004" pitchFamily="34" charset="0"/>
                <a:cs typeface="Arial" panose="020B0604020202020204" pitchFamily="34" charset="0"/>
              </a:rPr>
              <a:t>III Всероссийская олимпиада </a:t>
            </a:r>
          </a:p>
          <a:p>
            <a:pPr marL="1794460" indent="-1794460"/>
            <a:r>
              <a:rPr lang="ru-RU" sz="1200" dirty="0">
                <a:latin typeface="Fedra Sans Pro" panose="020B0504040000020004" pitchFamily="34" charset="0"/>
                <a:cs typeface="Arial" panose="020B0604020202020204" pitchFamily="34" charset="0"/>
              </a:rPr>
              <a:t>по строительству и архитектуре, </a:t>
            </a:r>
          </a:p>
          <a:p>
            <a:pPr marL="1794460" indent="-1794460"/>
            <a:r>
              <a:rPr lang="ru-RU" sz="1200" dirty="0">
                <a:latin typeface="Fedra Sans Pro" panose="020B0504040000020004" pitchFamily="34" charset="0"/>
                <a:cs typeface="Arial" panose="020B0604020202020204" pitchFamily="34" charset="0"/>
              </a:rPr>
              <a:t>ФГБОУ ВО «Южно- Уральский технологический</a:t>
            </a:r>
          </a:p>
          <a:p>
            <a:pPr marL="1794460" indent="-1794460"/>
            <a:r>
              <a:rPr lang="ru-RU" sz="1200" dirty="0">
                <a:latin typeface="Fedra Sans Pro" panose="020B0504040000020004" pitchFamily="34" charset="0"/>
                <a:cs typeface="Arial" panose="020B0604020202020204" pitchFamily="34" charset="0"/>
              </a:rPr>
              <a:t> университет», г. Челябинск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8109051" y="5415372"/>
            <a:ext cx="3767478" cy="74055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marL="1794460" indent="-1794460"/>
            <a:r>
              <a:rPr lang="ru-RU" sz="1200" dirty="0">
                <a:latin typeface="Fedra Sans Pro" panose="020B0504040000020004" pitchFamily="34" charset="0"/>
                <a:cs typeface="Arial" panose="020B0604020202020204" pitchFamily="34" charset="0"/>
              </a:rPr>
              <a:t>Международная студенческая олимпиада </a:t>
            </a:r>
          </a:p>
          <a:p>
            <a:pPr marL="1794460" indent="-1794460"/>
            <a:r>
              <a:rPr lang="ru-RU" sz="1200" dirty="0">
                <a:latin typeface="Fedra Sans Pro" panose="020B0504040000020004" pitchFamily="34" charset="0"/>
                <a:cs typeface="Arial" panose="020B0604020202020204" pitchFamily="34" charset="0"/>
              </a:rPr>
              <a:t>по строительству, </a:t>
            </a:r>
            <a:r>
              <a:rPr lang="ru-RU" sz="1200" dirty="0" err="1">
                <a:latin typeface="Fedra Sans Pro" panose="020B0504040000020004" pitchFamily="34" charset="0"/>
                <a:cs typeface="Arial" panose="020B0604020202020204" pitchFamily="34" charset="0"/>
              </a:rPr>
              <a:t>СамГТУ</a:t>
            </a:r>
            <a:r>
              <a:rPr lang="ru-RU" sz="1200" dirty="0">
                <a:latin typeface="Fedra Sans Pro" panose="020B0504040000020004" pitchFamily="34" charset="0"/>
                <a:cs typeface="Arial" panose="020B0604020202020204" pitchFamily="34" charset="0"/>
              </a:rPr>
              <a:t>, г. Самара</a:t>
            </a:r>
          </a:p>
        </p:txBody>
      </p:sp>
      <p:sp>
        <p:nvSpPr>
          <p:cNvPr id="110" name="Прямоугольник 109"/>
          <p:cNvSpPr/>
          <p:nvPr/>
        </p:nvSpPr>
        <p:spPr>
          <a:xfrm>
            <a:off x="8107094" y="4555107"/>
            <a:ext cx="3769433" cy="74055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marL="1794460" indent="-1794460"/>
            <a:r>
              <a:rPr lang="ru-RU" sz="1200" dirty="0">
                <a:latin typeface="Fedra Sans Pro" panose="020B0504040000020004" pitchFamily="34" charset="0"/>
                <a:cs typeface="Arial" panose="020B0604020202020204" pitchFamily="34" charset="0"/>
              </a:rPr>
              <a:t>Региональная межвузовская студенческая </a:t>
            </a:r>
          </a:p>
          <a:p>
            <a:pPr marL="1794460" indent="-1794460"/>
            <a:r>
              <a:rPr lang="ru-RU" sz="1200" dirty="0">
                <a:latin typeface="Fedra Sans Pro" panose="020B0504040000020004" pitchFamily="34" charset="0"/>
                <a:cs typeface="Arial" panose="020B0604020202020204" pitchFamily="34" charset="0"/>
              </a:rPr>
              <a:t>олимпиада по направлению подготовки </a:t>
            </a:r>
          </a:p>
          <a:p>
            <a:pPr marL="1794460" indent="-1794460"/>
            <a:r>
              <a:rPr lang="ru-RU" sz="1200" dirty="0">
                <a:latin typeface="Fedra Sans Pro" panose="020B0504040000020004" pitchFamily="34" charset="0"/>
                <a:cs typeface="Arial" panose="020B0604020202020204" pitchFamily="34" charset="0"/>
              </a:rPr>
              <a:t>08.03.01 «Строительство», ТГАСУ, г. Томск</a:t>
            </a:r>
          </a:p>
        </p:txBody>
      </p:sp>
      <p:sp>
        <p:nvSpPr>
          <p:cNvPr id="115" name="Прямоугольник 114"/>
          <p:cNvSpPr/>
          <p:nvPr/>
        </p:nvSpPr>
        <p:spPr>
          <a:xfrm>
            <a:off x="8049559" y="2841897"/>
            <a:ext cx="3826969" cy="74055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marL="1794460" indent="-1794460"/>
            <a:r>
              <a:rPr lang="ru-RU" sz="1200" dirty="0">
                <a:latin typeface="Fedra Sans Pro" panose="020B0504040000020004" pitchFamily="34" charset="0"/>
                <a:cs typeface="Arial" panose="020B0604020202020204" pitchFamily="34" charset="0"/>
              </a:rPr>
              <a:t>Всероссийская студенческая олимпиада </a:t>
            </a:r>
          </a:p>
          <a:p>
            <a:pPr marL="1794460" indent="-1794460"/>
            <a:r>
              <a:rPr lang="ru-RU" sz="1200" dirty="0">
                <a:latin typeface="Fedra Sans Pro" panose="020B0504040000020004" pitchFamily="34" charset="0"/>
                <a:cs typeface="Arial" panose="020B0604020202020204" pitchFamily="34" charset="0"/>
              </a:rPr>
              <a:t>по направлению подготовки</a:t>
            </a:r>
          </a:p>
          <a:p>
            <a:pPr marL="1794460" indent="-1794460"/>
            <a:r>
              <a:rPr lang="ru-RU" sz="1200" dirty="0">
                <a:latin typeface="Fedra Sans Pro" panose="020B0504040000020004" pitchFamily="34" charset="0"/>
                <a:cs typeface="Arial" panose="020B0604020202020204" pitchFamily="34" charset="0"/>
              </a:rPr>
              <a:t>08.03.01 «Строительство», </a:t>
            </a:r>
          </a:p>
          <a:p>
            <a:pPr marL="1794460" indent="-1794460"/>
            <a:r>
              <a:rPr lang="ru-RU" sz="1200" dirty="0">
                <a:latin typeface="Fedra Sans Pro" panose="020B0504040000020004" pitchFamily="34" charset="0"/>
                <a:cs typeface="Arial" panose="020B0604020202020204" pitchFamily="34" charset="0"/>
              </a:rPr>
              <a:t>ПГУАС, г. Пенза</a:t>
            </a:r>
          </a:p>
        </p:txBody>
      </p:sp>
      <p:sp>
        <p:nvSpPr>
          <p:cNvPr id="126" name="Прямоугольник 125"/>
          <p:cNvSpPr/>
          <p:nvPr/>
        </p:nvSpPr>
        <p:spPr>
          <a:xfrm>
            <a:off x="585410" y="3514558"/>
            <a:ext cx="1283627" cy="339418"/>
          </a:xfrm>
          <a:prstGeom prst="rect">
            <a:avLst/>
          </a:prstGeom>
        </p:spPr>
        <p:txBody>
          <a:bodyPr wrap="none" lIns="91632" tIns="45816" rIns="91632" bIns="45816">
            <a:spAutoFit/>
          </a:bodyPr>
          <a:lstStyle/>
          <a:p>
            <a:pPr marL="1794460" indent="-1794460"/>
            <a:r>
              <a:rPr lang="ru-RU" sz="1600" dirty="0">
                <a:solidFill>
                  <a:srgbClr val="9460A4"/>
                </a:solidFill>
                <a:latin typeface="Fedra Sans Pro Bold" panose="020B0804040000020004" pitchFamily="34" charset="0"/>
                <a:cs typeface="Arial" panose="020B0604020202020204" pitchFamily="34" charset="0"/>
              </a:rPr>
              <a:t>дипломов</a:t>
            </a:r>
            <a:endParaRPr lang="ru-RU" sz="1400" dirty="0">
              <a:solidFill>
                <a:srgbClr val="9460A4"/>
              </a:solidFill>
              <a:latin typeface="Fedra Sans Pro Bold" panose="020B0804040000020004" pitchFamily="34" charset="0"/>
              <a:cs typeface="Arial" panose="020B0604020202020204" pitchFamily="34" charset="0"/>
            </a:endParaRPr>
          </a:p>
        </p:txBody>
      </p:sp>
      <p:sp>
        <p:nvSpPr>
          <p:cNvPr id="127" name="Прямоугольник 126"/>
          <p:cNvSpPr/>
          <p:nvPr/>
        </p:nvSpPr>
        <p:spPr>
          <a:xfrm>
            <a:off x="755567" y="2683077"/>
            <a:ext cx="1538860" cy="863972"/>
          </a:xfrm>
          <a:prstGeom prst="rect">
            <a:avLst/>
          </a:prstGeom>
        </p:spPr>
        <p:txBody>
          <a:bodyPr wrap="square" lIns="91630" tIns="45815" rIns="91630" bIns="45815">
            <a:spAutoFit/>
          </a:bodyPr>
          <a:lstStyle/>
          <a:p>
            <a:pPr marL="1794460" indent="-1794460"/>
            <a:r>
              <a:rPr lang="ru-RU" sz="5000" dirty="0">
                <a:solidFill>
                  <a:srgbClr val="9460A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47</a:t>
            </a:r>
            <a:endParaRPr lang="ru-RU" sz="5000" dirty="0">
              <a:solidFill>
                <a:srgbClr val="9460A4"/>
              </a:solidFill>
              <a:latin typeface="Fedra Sans Pro Bold" panose="020B0804040000020004" pitchFamily="34" charset="0"/>
              <a:cs typeface="Arial" panose="020B0604020202020204" pitchFamily="34" charset="0"/>
            </a:endParaRPr>
          </a:p>
        </p:txBody>
      </p:sp>
      <p:sp>
        <p:nvSpPr>
          <p:cNvPr id="128" name="Прямоугольник 127"/>
          <p:cNvSpPr/>
          <p:nvPr/>
        </p:nvSpPr>
        <p:spPr>
          <a:xfrm>
            <a:off x="1325390" y="2394038"/>
            <a:ext cx="2117606" cy="298276"/>
          </a:xfrm>
          <a:prstGeom prst="rect">
            <a:avLst/>
          </a:prstGeom>
          <a:noFill/>
        </p:spPr>
        <p:txBody>
          <a:bodyPr wrap="square" lIns="91632" tIns="45816" rIns="91632" bIns="45816">
            <a:spAutoFit/>
          </a:bodyPr>
          <a:lstStyle/>
          <a:p>
            <a:pPr>
              <a:lnSpc>
                <a:spcPts val="1603"/>
              </a:lnSpc>
              <a:spcAft>
                <a:spcPts val="601"/>
              </a:spcAft>
              <a:defRPr/>
            </a:pPr>
            <a:r>
              <a:rPr lang="ru-RU" sz="1400" dirty="0">
                <a:solidFill>
                  <a:srgbClr val="000000"/>
                </a:solidFill>
                <a:latin typeface="Fedra Sans Pro Bold" panose="020B0804040000020004" pitchFamily="34" charset="0"/>
              </a:rPr>
              <a:t>КОЛИЧЕСТВО</a:t>
            </a:r>
          </a:p>
        </p:txBody>
      </p:sp>
      <p:sp>
        <p:nvSpPr>
          <p:cNvPr id="129" name="Дуга 128"/>
          <p:cNvSpPr/>
          <p:nvPr/>
        </p:nvSpPr>
        <p:spPr>
          <a:xfrm rot="3968417">
            <a:off x="201743" y="2170453"/>
            <a:ext cx="2195783" cy="2202895"/>
          </a:xfrm>
          <a:prstGeom prst="arc">
            <a:avLst>
              <a:gd name="adj1" fmla="val 16200000"/>
              <a:gd name="adj2" fmla="val 13278800"/>
            </a:avLst>
          </a:prstGeom>
          <a:ln w="19050">
            <a:solidFill>
              <a:srgbClr val="946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632" tIns="45816" rIns="91632" bIns="45816" rtlCol="0" anchor="ctr"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31" name="Прямоугольник 130"/>
          <p:cNvSpPr/>
          <p:nvPr/>
        </p:nvSpPr>
        <p:spPr>
          <a:xfrm>
            <a:off x="8031523" y="5352209"/>
            <a:ext cx="3926534" cy="803712"/>
          </a:xfrm>
          <a:prstGeom prst="rect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632" tIns="45816" rIns="91632" bIns="45816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solidFill>
                <a:srgbClr val="9460A4"/>
              </a:solidFill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49918" y="165807"/>
            <a:ext cx="6936814" cy="1635378"/>
          </a:xfrm>
          <a:prstGeom prst="rect">
            <a:avLst/>
          </a:prstGeom>
        </p:spPr>
        <p:txBody>
          <a:bodyPr wrap="square" lIns="91630" tIns="45815" rIns="91630" bIns="45815">
            <a:spAutoFit/>
          </a:bodyPr>
          <a:lstStyle/>
          <a:p>
            <a:pPr marL="1794460" indent="-1794460"/>
            <a:r>
              <a:rPr lang="ru-RU" sz="6000" dirty="0">
                <a:solidFill>
                  <a:srgbClr val="9460A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СТРОИН</a:t>
            </a:r>
          </a:p>
          <a:p>
            <a:pPr marL="1794460" indent="-1794460"/>
            <a:r>
              <a:rPr lang="ru-RU" sz="4000" dirty="0">
                <a:solidFill>
                  <a:srgbClr val="9460A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олимпиады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8031522" y="4506208"/>
            <a:ext cx="3926534" cy="803712"/>
          </a:xfrm>
          <a:prstGeom prst="rect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632" tIns="45816" rIns="91632" bIns="45816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solidFill>
                <a:srgbClr val="9460A4"/>
              </a:solidFill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025763" y="3647455"/>
            <a:ext cx="3926534" cy="803712"/>
          </a:xfrm>
          <a:prstGeom prst="rect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632" tIns="45816" rIns="91632" bIns="45816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solidFill>
                <a:srgbClr val="9460A4"/>
              </a:solidFill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8030544" y="2788240"/>
            <a:ext cx="3926534" cy="803712"/>
          </a:xfrm>
          <a:prstGeom prst="rect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632" tIns="45816" rIns="91632" bIns="45816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solidFill>
                <a:srgbClr val="9460A4"/>
              </a:solidFill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8037168" y="1934297"/>
            <a:ext cx="3926534" cy="803712"/>
          </a:xfrm>
          <a:prstGeom prst="rect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632" tIns="45816" rIns="91632" bIns="45816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solidFill>
                <a:srgbClr val="9460A4"/>
              </a:solidFill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8025762" y="1075151"/>
            <a:ext cx="3926534" cy="803712"/>
          </a:xfrm>
          <a:prstGeom prst="rect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632" tIns="45816" rIns="91632" bIns="45816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solidFill>
                <a:srgbClr val="9460A4"/>
              </a:solidFill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8026495" y="215088"/>
            <a:ext cx="3926534" cy="803712"/>
          </a:xfrm>
          <a:prstGeom prst="rect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632" tIns="45816" rIns="91632" bIns="45816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solidFill>
                <a:srgbClr val="9460A4"/>
              </a:solidFill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571262" y="2776653"/>
            <a:ext cx="2676151" cy="339418"/>
          </a:xfrm>
          <a:prstGeom prst="rect">
            <a:avLst/>
          </a:prstGeom>
        </p:spPr>
        <p:txBody>
          <a:bodyPr wrap="none" lIns="91632" tIns="45816" rIns="91632" bIns="45816">
            <a:spAutoFit/>
          </a:bodyPr>
          <a:lstStyle/>
          <a:p>
            <a:pPr marL="1794460" indent="-1794460"/>
            <a:r>
              <a:rPr lang="en-US" sz="1600" dirty="0">
                <a:solidFill>
                  <a:srgbClr val="9460A4"/>
                </a:solidFill>
                <a:latin typeface="Fedra Sans Pro Bold" panose="020B0804040000020004" pitchFamily="34" charset="0"/>
                <a:cs typeface="Arial" panose="020B0604020202020204" pitchFamily="34" charset="0"/>
              </a:rPr>
              <a:t>I </a:t>
            </a:r>
            <a:r>
              <a:rPr lang="ru-RU" sz="1600" dirty="0">
                <a:solidFill>
                  <a:srgbClr val="9460A4"/>
                </a:solidFill>
                <a:latin typeface="Fedra Sans Pro Bold" panose="020B0804040000020004" pitchFamily="34" charset="0"/>
                <a:cs typeface="Arial" panose="020B0604020202020204" pitchFamily="34" charset="0"/>
              </a:rPr>
              <a:t>степень - 1</a:t>
            </a:r>
            <a:r>
              <a:rPr lang="en-US" sz="1600" dirty="0">
                <a:solidFill>
                  <a:srgbClr val="9460A4"/>
                </a:solidFill>
                <a:latin typeface="Fedra Sans Pro Bold" panose="020B0804040000020004" pitchFamily="34" charset="0"/>
                <a:cs typeface="Arial" panose="020B0604020202020204" pitchFamily="34" charset="0"/>
              </a:rPr>
              <a:t>3</a:t>
            </a:r>
            <a:r>
              <a:rPr lang="ru-RU" sz="1600" dirty="0">
                <a:solidFill>
                  <a:srgbClr val="9460A4"/>
                </a:solidFill>
                <a:latin typeface="Fedra Sans Pro Bold" panose="020B0804040000020004" pitchFamily="34" charset="0"/>
                <a:cs typeface="Arial" panose="020B0604020202020204" pitchFamily="34" charset="0"/>
              </a:rPr>
              <a:t> дипломов</a:t>
            </a:r>
            <a:endParaRPr lang="ru-RU" sz="1400" dirty="0">
              <a:solidFill>
                <a:srgbClr val="9460A4"/>
              </a:solidFill>
              <a:latin typeface="Fedra Sans Pro Bold" panose="020B0804040000020004" pitchFamily="34" charset="0"/>
              <a:cs typeface="Arial" panose="020B0604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571262" y="3346881"/>
            <a:ext cx="2650453" cy="339418"/>
          </a:xfrm>
          <a:prstGeom prst="rect">
            <a:avLst/>
          </a:prstGeom>
        </p:spPr>
        <p:txBody>
          <a:bodyPr wrap="none" lIns="91632" tIns="45816" rIns="91632" bIns="45816">
            <a:spAutoFit/>
          </a:bodyPr>
          <a:lstStyle/>
          <a:p>
            <a:pPr marL="1794460" indent="-1794460"/>
            <a:r>
              <a:rPr lang="en-US" sz="1600" dirty="0">
                <a:solidFill>
                  <a:srgbClr val="9460A4"/>
                </a:solidFill>
                <a:latin typeface="Fedra Sans Pro Bold" panose="020B0804040000020004" pitchFamily="34" charset="0"/>
                <a:cs typeface="Arial" panose="020B0604020202020204" pitchFamily="34" charset="0"/>
              </a:rPr>
              <a:t>II </a:t>
            </a:r>
            <a:r>
              <a:rPr lang="ru-RU" sz="1600" dirty="0">
                <a:solidFill>
                  <a:srgbClr val="9460A4"/>
                </a:solidFill>
                <a:latin typeface="Fedra Sans Pro Bold" panose="020B0804040000020004" pitchFamily="34" charset="0"/>
                <a:cs typeface="Arial" panose="020B0604020202020204" pitchFamily="34" charset="0"/>
              </a:rPr>
              <a:t>степень - </a:t>
            </a:r>
            <a:r>
              <a:rPr lang="en-US" sz="1600" dirty="0">
                <a:solidFill>
                  <a:srgbClr val="9460A4"/>
                </a:solidFill>
                <a:latin typeface="Fedra Sans Pro Bold" panose="020B0804040000020004" pitchFamily="34" charset="0"/>
                <a:cs typeface="Arial" panose="020B0604020202020204" pitchFamily="34" charset="0"/>
              </a:rPr>
              <a:t>23</a:t>
            </a:r>
            <a:r>
              <a:rPr lang="ru-RU" sz="1600" dirty="0">
                <a:solidFill>
                  <a:srgbClr val="9460A4"/>
                </a:solidFill>
                <a:latin typeface="Fedra Sans Pro Bold" panose="020B0804040000020004" pitchFamily="34" charset="0"/>
                <a:cs typeface="Arial" panose="020B0604020202020204" pitchFamily="34" charset="0"/>
              </a:rPr>
              <a:t> диплома</a:t>
            </a:r>
            <a:endParaRPr lang="ru-RU" sz="1400" dirty="0">
              <a:solidFill>
                <a:srgbClr val="9460A4"/>
              </a:solidFill>
              <a:latin typeface="Fedra Sans Pro Bold" panose="020B0804040000020004" pitchFamily="34" charset="0"/>
              <a:cs typeface="Arial" panose="020B0604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571262" y="3882021"/>
            <a:ext cx="2788580" cy="339418"/>
          </a:xfrm>
          <a:prstGeom prst="rect">
            <a:avLst/>
          </a:prstGeom>
        </p:spPr>
        <p:txBody>
          <a:bodyPr wrap="none" lIns="91632" tIns="45816" rIns="91632" bIns="45816">
            <a:spAutoFit/>
          </a:bodyPr>
          <a:lstStyle/>
          <a:p>
            <a:pPr marL="1794460" indent="-1794460"/>
            <a:r>
              <a:rPr lang="en-US" sz="1600" dirty="0">
                <a:solidFill>
                  <a:srgbClr val="9460A4"/>
                </a:solidFill>
                <a:latin typeface="Fedra Sans Pro Bold" panose="020B0804040000020004" pitchFamily="34" charset="0"/>
                <a:cs typeface="Arial" panose="020B0604020202020204" pitchFamily="34" charset="0"/>
              </a:rPr>
              <a:t>III </a:t>
            </a:r>
            <a:r>
              <a:rPr lang="ru-RU" sz="1600" dirty="0">
                <a:solidFill>
                  <a:srgbClr val="9460A4"/>
                </a:solidFill>
                <a:latin typeface="Fedra Sans Pro Bold" panose="020B0804040000020004" pitchFamily="34" charset="0"/>
                <a:cs typeface="Arial" panose="020B0604020202020204" pitchFamily="34" charset="0"/>
              </a:rPr>
              <a:t>степень - 11 дипломов</a:t>
            </a:r>
            <a:endParaRPr lang="ru-RU" sz="1400" dirty="0">
              <a:solidFill>
                <a:srgbClr val="9460A4"/>
              </a:solidFill>
              <a:latin typeface="Fedra Sans Pro Bold" panose="020B08040400000200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767" y="4495435"/>
            <a:ext cx="1123111" cy="16062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82" y="4493670"/>
            <a:ext cx="1132987" cy="159200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 descr="https://sun9-65.userapi.com/impg/fG27c5IOEU7LQPnbdS4QTQZvErZftFwqWaCJaA/F1VOTNuZTYc.jpg?size=1024x655&amp;quality=95&amp;sign=caf65b6785cd7ffd8472be52b934ef54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976" y="1702661"/>
            <a:ext cx="2186629" cy="139950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274" y="4506208"/>
            <a:ext cx="1115007" cy="15794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986" y="4495435"/>
            <a:ext cx="1053619" cy="159023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223654" y="4558922"/>
            <a:ext cx="2143824" cy="54317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marL="1794460" indent="-1794460" algn="ctr"/>
            <a:r>
              <a:rPr lang="ru-RU" sz="1600" b="1" dirty="0">
                <a:solidFill>
                  <a:srgbClr val="9460A4"/>
                </a:solidFill>
                <a:latin typeface="Fedra Sans Pro Bold" panose="020B0804040000020004" pitchFamily="34" charset="0"/>
                <a:cs typeface="Arial" panose="020B0604020202020204" pitchFamily="34" charset="0"/>
              </a:rPr>
              <a:t>Всего участников</a:t>
            </a:r>
          </a:p>
          <a:p>
            <a:pPr marL="1794460" indent="-1794460" algn="ctr"/>
            <a:r>
              <a:rPr lang="ru-RU" sz="1600" b="1" dirty="0">
                <a:solidFill>
                  <a:srgbClr val="9460A4"/>
                </a:solidFill>
                <a:latin typeface="Fedra Sans Pro Bold" panose="020B0804040000020004" pitchFamily="34" charset="0"/>
                <a:cs typeface="Arial" panose="020B0604020202020204" pitchFamily="34" charset="0"/>
              </a:rPr>
              <a:t>8</a:t>
            </a:r>
            <a:r>
              <a:rPr lang="en-US" sz="1600" b="1" dirty="0">
                <a:solidFill>
                  <a:srgbClr val="9460A4"/>
                </a:solidFill>
                <a:latin typeface="Fedra Sans Pro Bold" panose="020B0804040000020004" pitchFamily="34" charset="0"/>
                <a:cs typeface="Arial" panose="020B0604020202020204" pitchFamily="34" charset="0"/>
              </a:rPr>
              <a:t>3</a:t>
            </a:r>
            <a:r>
              <a:rPr lang="ru-RU" sz="1600" b="1" dirty="0">
                <a:solidFill>
                  <a:srgbClr val="9460A4"/>
                </a:solidFill>
                <a:latin typeface="Fedra Sans Pro Bold" panose="020B0804040000020004" pitchFamily="34" charset="0"/>
                <a:cs typeface="Arial" panose="020B0604020202020204" pitchFamily="34" charset="0"/>
              </a:rPr>
              <a:t> чел.</a:t>
            </a:r>
          </a:p>
        </p:txBody>
      </p:sp>
    </p:spTree>
    <p:extLst>
      <p:ext uri="{BB962C8B-B14F-4D97-AF65-F5344CB8AC3E}">
        <p14:creationId xmlns:p14="http://schemas.microsoft.com/office/powerpoint/2010/main" val="101034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2231432" y="1268760"/>
            <a:ext cx="37886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990000"/>
                </a:solidFill>
                <a:ea typeface="Calibri" pitchFamily="34" charset="0"/>
                <a:cs typeface="Times New Roman" pitchFamily="18" charset="0"/>
              </a:rPr>
              <a:t>Директор Строительного института</a:t>
            </a:r>
            <a:endParaRPr lang="ru-RU" sz="1200" b="1" dirty="0">
              <a:solidFill>
                <a:srgbClr val="990000"/>
              </a:solidFill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Набоков Александр Валерьевич</a:t>
            </a:r>
            <a:r>
              <a:rPr lang="ru-RU" sz="1200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ea typeface="Calibri" pitchFamily="34" charset="0"/>
                <a:cs typeface="Times New Roman" pitchFamily="18" charset="0"/>
              </a:rPr>
              <a:t>кандидат технических наук, доцент</a:t>
            </a:r>
            <a:endParaRPr lang="en-US" sz="1200" dirty="0"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9" t="16559" r="23089" b="36423"/>
          <a:stretch/>
        </p:blipFill>
        <p:spPr>
          <a:xfrm>
            <a:off x="575569" y="1275248"/>
            <a:ext cx="1500198" cy="1940877"/>
          </a:xfrm>
          <a:prstGeom prst="rect">
            <a:avLst/>
          </a:prstGeom>
          <a:ln w="9525">
            <a:solidFill>
              <a:schemeClr val="bg1">
                <a:lumMod val="50000"/>
              </a:schemeClr>
            </a:solidFill>
          </a:ln>
          <a:effectLst>
            <a:softEdge rad="127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231432" y="2027680"/>
            <a:ext cx="355726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г. Тюмень, ул. Луначарского, 4, </a:t>
            </a:r>
            <a:r>
              <a:rPr lang="ru-RU" sz="1100" b="1" dirty="0" err="1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каб</a:t>
            </a:r>
            <a:r>
              <a:rPr lang="ru-RU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. 804,</a:t>
            </a:r>
            <a:endParaRPr lang="ru-RU" sz="1100" b="1" dirty="0">
              <a:solidFill>
                <a:srgbClr val="0070C0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тел</a:t>
            </a:r>
            <a:r>
              <a:rPr lang="ru-RU" sz="1100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.: +</a:t>
            </a:r>
            <a:r>
              <a:rPr lang="ru-RU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7(3452) 28-36-88</a:t>
            </a:r>
            <a:r>
              <a:rPr lang="ru-RU" sz="1100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,</a:t>
            </a:r>
            <a:br>
              <a:rPr lang="ru-RU" sz="1100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</a:br>
            <a:r>
              <a:rPr lang="en-US" sz="1100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e</a:t>
            </a:r>
            <a:r>
              <a:rPr lang="ru-RU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-</a:t>
            </a:r>
            <a:r>
              <a:rPr lang="en-US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mail</a:t>
            </a:r>
            <a:r>
              <a:rPr lang="ru-RU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: </a:t>
            </a:r>
            <a:r>
              <a:rPr lang="en-US" sz="1100" b="1" dirty="0" err="1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nabokovav</a:t>
            </a:r>
            <a:r>
              <a:rPr lang="ru-RU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@</a:t>
            </a:r>
            <a:r>
              <a:rPr lang="en-US" sz="1100" b="1" dirty="0" err="1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tyuiu</a:t>
            </a:r>
            <a:r>
              <a:rPr lang="ru-RU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.</a:t>
            </a:r>
            <a:r>
              <a:rPr lang="en-US" sz="1100" b="1" dirty="0" err="1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ru</a:t>
            </a:r>
            <a:endParaRPr lang="ru-RU" sz="1100" b="1" dirty="0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989685" y="1997414"/>
            <a:ext cx="353080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г. Тюмень , ул. Луначарского, 4, </a:t>
            </a:r>
            <a:r>
              <a:rPr lang="ru-RU" sz="1100" b="1" dirty="0" err="1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каб</a:t>
            </a:r>
            <a:r>
              <a:rPr lang="ru-RU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. 806,</a:t>
            </a:r>
            <a:endParaRPr lang="ru-RU" sz="1100" b="1" dirty="0">
              <a:solidFill>
                <a:srgbClr val="0070C0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тел</a:t>
            </a:r>
            <a:r>
              <a:rPr lang="ru-RU" sz="1100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.: +</a:t>
            </a:r>
            <a:r>
              <a:rPr lang="ru-RU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7(3452) 28-39-62</a:t>
            </a:r>
            <a:r>
              <a:rPr lang="ru-RU" sz="1100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,</a:t>
            </a:r>
            <a:br>
              <a:rPr lang="ru-RU" sz="1100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</a:br>
            <a:r>
              <a:rPr lang="en-US" sz="1100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e</a:t>
            </a:r>
            <a:r>
              <a:rPr lang="ru-RU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-</a:t>
            </a:r>
            <a:r>
              <a:rPr lang="en-US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mail</a:t>
            </a:r>
            <a:r>
              <a:rPr lang="ru-RU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: </a:t>
            </a:r>
            <a:r>
              <a:rPr lang="en-US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naumkinajv@tyuiu.ru</a:t>
            </a:r>
            <a:endParaRPr lang="ru-RU" sz="1100" b="1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989685" y="1268759"/>
            <a:ext cx="35308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990000"/>
                </a:solidFill>
                <a:ea typeface="Calibri" pitchFamily="34" charset="0"/>
                <a:cs typeface="Times New Roman" pitchFamily="18" charset="0"/>
              </a:rPr>
              <a:t>Зам. директора по науке и инновациям</a:t>
            </a:r>
            <a:endParaRPr lang="ru-RU" sz="1200" b="1" dirty="0">
              <a:solidFill>
                <a:srgbClr val="990000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Наумкина Юлия Владимировна</a:t>
            </a:r>
            <a:r>
              <a:rPr lang="ru-RU" sz="1200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кандидат технических наук, доцент</a:t>
            </a:r>
            <a:endParaRPr lang="ru-RU" sz="12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989685" y="4998619"/>
            <a:ext cx="353080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г. Тюмень , ул. Луначарского, 4, </a:t>
            </a:r>
            <a:r>
              <a:rPr lang="ru-RU" sz="1100" b="1" dirty="0" err="1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каб</a:t>
            </a:r>
            <a:r>
              <a:rPr lang="ru-RU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. 807,</a:t>
            </a:r>
            <a:endParaRPr lang="ru-RU" sz="1100" b="1" dirty="0">
              <a:solidFill>
                <a:srgbClr val="0070C0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тел</a:t>
            </a:r>
            <a:r>
              <a:rPr lang="ru-RU" sz="1100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.: +</a:t>
            </a:r>
            <a:r>
              <a:rPr lang="ru-RU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7(3452) 28-37-73</a:t>
            </a:r>
            <a:r>
              <a:rPr lang="ru-RU" sz="1100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,</a:t>
            </a:r>
            <a:br>
              <a:rPr lang="ru-RU" sz="1100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</a:br>
            <a:r>
              <a:rPr lang="en-US" sz="1100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e</a:t>
            </a:r>
            <a:r>
              <a:rPr lang="ru-RU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-</a:t>
            </a:r>
            <a:r>
              <a:rPr lang="en-US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mail</a:t>
            </a:r>
            <a:r>
              <a:rPr lang="ru-RU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: </a:t>
            </a:r>
            <a:r>
              <a:rPr lang="en-US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chaltsevajk@tyuiu.ru</a:t>
            </a:r>
            <a:endParaRPr lang="ru-RU" sz="1100" b="1" dirty="0">
              <a:solidFill>
                <a:srgbClr val="0070C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989685" y="4213069"/>
            <a:ext cx="35308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990000"/>
                </a:solidFill>
                <a:ea typeface="Calibri" pitchFamily="34" charset="0"/>
                <a:cs typeface="Times New Roman" pitchFamily="18" charset="0"/>
              </a:rPr>
              <a:t>Руководитель студенческого проектного офиса</a:t>
            </a:r>
            <a:endParaRPr lang="ru-RU" sz="1200" b="1" dirty="0">
              <a:solidFill>
                <a:srgbClr val="990000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err="1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Чальцева</a:t>
            </a:r>
            <a:r>
              <a:rPr lang="ru-RU" sz="12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 Юлия Константиновна</a:t>
            </a:r>
            <a:endParaRPr lang="ru-RU" sz="1200" dirty="0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" name="Picture 2" descr="D:\Мои документы\ТИУ\Строительный институт ТИУ\Фотографии\Корешкова Е.В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5098" y="4215605"/>
            <a:ext cx="1506183" cy="151216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2231433" y="5127609"/>
            <a:ext cx="355726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г. Тюмень , ул. Луначарского, 4, </a:t>
            </a:r>
            <a:r>
              <a:rPr lang="ru-RU" sz="1100" b="1" dirty="0" err="1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каб</a:t>
            </a:r>
            <a:r>
              <a:rPr lang="ru-RU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. 806,</a:t>
            </a:r>
            <a:endParaRPr lang="ru-RU" sz="1100" b="1" dirty="0">
              <a:solidFill>
                <a:srgbClr val="0070C0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тел</a:t>
            </a:r>
            <a:r>
              <a:rPr lang="ru-RU" sz="1100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.: +</a:t>
            </a:r>
            <a:r>
              <a:rPr lang="ru-RU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7(3452) 28-39-62</a:t>
            </a:r>
            <a:r>
              <a:rPr lang="ru-RU" sz="1100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,</a:t>
            </a:r>
            <a:br>
              <a:rPr lang="ru-RU" sz="1100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</a:br>
            <a:r>
              <a:rPr lang="en-US" sz="1100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e</a:t>
            </a:r>
            <a:r>
              <a:rPr lang="ru-RU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-</a:t>
            </a:r>
            <a:r>
              <a:rPr lang="en-US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mail</a:t>
            </a:r>
            <a:r>
              <a:rPr lang="ru-RU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: </a:t>
            </a:r>
            <a:r>
              <a:rPr lang="en-US" sz="11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koreshkovaev@tyuiu.ru</a:t>
            </a:r>
            <a:endParaRPr lang="ru-RU" sz="1100" b="1" dirty="0">
              <a:solidFill>
                <a:srgbClr val="0070C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235211" y="4213069"/>
            <a:ext cx="37848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990000"/>
                </a:solidFill>
                <a:ea typeface="Calibri" pitchFamily="34" charset="0"/>
                <a:cs typeface="Times New Roman" pitchFamily="18" charset="0"/>
              </a:rPr>
              <a:t>Зам. директора по учебно-методической работе</a:t>
            </a:r>
            <a:endParaRPr lang="ru-RU" sz="1200" b="1" dirty="0">
              <a:solidFill>
                <a:srgbClr val="990000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err="1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Корешкова</a:t>
            </a:r>
            <a:r>
              <a:rPr lang="ru-RU" sz="12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 Елена Владимировна</a:t>
            </a:r>
            <a:r>
              <a:rPr lang="ru-RU" sz="1200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ea typeface="Calibri" pitchFamily="34" charset="0"/>
                <a:cs typeface="Times New Roman" pitchFamily="18" charset="0"/>
              </a:rPr>
              <a:t>кандидат технических наук, доцент</a:t>
            </a:r>
            <a:endParaRPr lang="en-US" sz="1200" dirty="0"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4" t="2385" r="14068" b="30297"/>
          <a:stretch/>
        </p:blipFill>
        <p:spPr>
          <a:xfrm>
            <a:off x="6292165" y="4213069"/>
            <a:ext cx="1490658" cy="1553226"/>
          </a:xfrm>
          <a:prstGeom prst="rect">
            <a:avLst/>
          </a:prstGeom>
          <a:ln w="9525">
            <a:solidFill>
              <a:schemeClr val="bg1">
                <a:lumMod val="50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1"/>
          <a:stretch/>
        </p:blipFill>
        <p:spPr>
          <a:xfrm>
            <a:off x="6292154" y="1268760"/>
            <a:ext cx="1490669" cy="1947365"/>
          </a:xfrm>
          <a:prstGeom prst="rect">
            <a:avLst/>
          </a:prstGeom>
          <a:ln w="9525">
            <a:solidFill>
              <a:schemeClr val="bg1">
                <a:lumMod val="50000"/>
              </a:schemeClr>
            </a:solidFill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+mj-lt"/>
              </a:rPr>
              <a:t>КОНТАКТЫ ДИРЕКЦИИ СТРОИТЕЛЬНОГО </a:t>
            </a:r>
            <a:r>
              <a:rPr lang="ru-RU" b="1" dirty="0" smtClean="0">
                <a:latin typeface="+mj-lt"/>
              </a:rPr>
              <a:t>ИНСТИТУТА</a:t>
            </a:r>
            <a:endParaRPr lang="ru-RU" dirty="0">
              <a:latin typeface="+mj-lt"/>
            </a:endParaRPr>
          </a:p>
        </p:txBody>
      </p:sp>
      <p:sp>
        <p:nvSpPr>
          <p:cNvPr id="19" name="Нижний колонтитул 2">
            <a:extLst>
              <a:ext uri="{FF2B5EF4-FFF2-40B4-BE49-F238E27FC236}">
                <a16:creationId xmlns:a16="http://schemas.microsoft.com/office/drawing/2014/main" xmlns="" id="{0ED71203-4DFA-3233-C9FB-55F9705A155C}"/>
              </a:ext>
            </a:extLst>
          </p:cNvPr>
          <p:cNvSpPr txBox="1">
            <a:spLocks/>
          </p:cNvSpPr>
          <p:nvPr/>
        </p:nvSpPr>
        <p:spPr>
          <a:xfrm>
            <a:off x="610439" y="6325889"/>
            <a:ext cx="6256205" cy="364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2" b="0" i="0" kern="120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/ </a:t>
            </a: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Строительный институт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99833" y="6316437"/>
            <a:ext cx="2743200" cy="333065"/>
          </a:xfrm>
          <a:prstGeom prst="rect">
            <a:avLst/>
          </a:prstGeom>
        </p:spPr>
        <p:txBody>
          <a:bodyPr/>
          <a:lstStyle/>
          <a:p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16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464197"/>
      </p:ext>
    </p:extLst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" t="1740" r="2287" b="2287"/>
          <a:stretch/>
        </p:blipFill>
        <p:spPr>
          <a:xfrm>
            <a:off x="591532" y="1214422"/>
            <a:ext cx="2215958" cy="3429024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softEdge rad="12700"/>
          </a:effectLst>
        </p:spPr>
      </p:pic>
      <p:sp>
        <p:nvSpPr>
          <p:cNvPr id="6" name="TextBox 5"/>
          <p:cNvSpPr txBox="1"/>
          <p:nvPr/>
        </p:nvSpPr>
        <p:spPr>
          <a:xfrm>
            <a:off x="497065" y="4789104"/>
            <a:ext cx="2310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990000"/>
                </a:solidFill>
                <a:ea typeface="Calibri" pitchFamily="34" charset="0"/>
                <a:cs typeface="Times New Roman" pitchFamily="18" charset="0"/>
              </a:rPr>
              <a:t>Директор Строительного института</a:t>
            </a:r>
            <a:endParaRPr lang="ru-RU" sz="1200" b="1" dirty="0">
              <a:solidFill>
                <a:srgbClr val="990000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Набоков Александр Валерьевич</a:t>
            </a:r>
            <a:r>
              <a:rPr lang="ru-RU" sz="1200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ea typeface="Calibri" pitchFamily="34" charset="0"/>
                <a:cs typeface="Times New Roman" pitchFamily="18" charset="0"/>
              </a:rPr>
              <a:t>кандидат технических наук, доцент</a:t>
            </a:r>
            <a:endParaRPr lang="en-US" sz="1200" dirty="0"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03712" y="1214422"/>
            <a:ext cx="8016776" cy="34290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04000" rIns="504000" rtlCol="0" anchor="ctr"/>
          <a:lstStyle/>
          <a:p>
            <a:pPr algn="just"/>
            <a:r>
              <a:rPr lang="ru-RU" sz="1300" dirty="0">
                <a:solidFill>
                  <a:schemeClr val="tx1"/>
                </a:solidFill>
              </a:rPr>
              <a:t>        Сегодня вам предстоит сделать непростой выбор, определяющий не только специальность, но и судьбу!</a:t>
            </a:r>
          </a:p>
          <a:p>
            <a:pPr algn="just"/>
            <a:r>
              <a:rPr lang="ru-RU" sz="1300" dirty="0">
                <a:solidFill>
                  <a:schemeClr val="tx1"/>
                </a:solidFill>
              </a:rPr>
              <a:t>        Строительный институт готов взять на себя ответственность за ваше будущее </a:t>
            </a:r>
            <a:r>
              <a:rPr lang="ru-RU" sz="1300" dirty="0" smtClean="0">
                <a:solidFill>
                  <a:schemeClr val="tx1"/>
                </a:solidFill>
              </a:rPr>
              <a:t>— </a:t>
            </a:r>
            <a:r>
              <a:rPr lang="ru-RU" sz="1300" dirty="0">
                <a:solidFill>
                  <a:schemeClr val="tx1"/>
                </a:solidFill>
              </a:rPr>
              <a:t>яркую, интересную, исключительно важную и нужную во все времена, творческую и интеллигентную профессию инженера - строителя.</a:t>
            </a:r>
          </a:p>
          <a:p>
            <a:pPr algn="just"/>
            <a:r>
              <a:rPr lang="ru-RU" sz="1300" dirty="0">
                <a:solidFill>
                  <a:schemeClr val="tx1"/>
                </a:solidFill>
              </a:rPr>
              <a:t>        Строительство </a:t>
            </a:r>
            <a:r>
              <a:rPr lang="ru-RU" sz="1300" dirty="0" smtClean="0">
                <a:solidFill>
                  <a:schemeClr val="tx1"/>
                </a:solidFill>
              </a:rPr>
              <a:t>— </a:t>
            </a:r>
            <a:r>
              <a:rPr lang="ru-RU" sz="1300" dirty="0">
                <a:solidFill>
                  <a:schemeClr val="tx1"/>
                </a:solidFill>
              </a:rPr>
              <a:t>инновационная и высокотехнологичная отрасль, один из государственных приоритетов. Девиз нашего института </a:t>
            </a:r>
            <a:r>
              <a:rPr lang="ru-RU" sz="1300" b="1" dirty="0">
                <a:solidFill>
                  <a:schemeClr val="tx1"/>
                </a:solidFill>
              </a:rPr>
              <a:t>«Построим будущее вместе» </a:t>
            </a:r>
            <a:r>
              <a:rPr lang="ru-RU" sz="1300" dirty="0" smtClean="0">
                <a:solidFill>
                  <a:schemeClr val="tx1"/>
                </a:solidFill>
              </a:rPr>
              <a:t>— </a:t>
            </a:r>
            <a:r>
              <a:rPr lang="ru-RU" sz="1300" dirty="0">
                <a:solidFill>
                  <a:schemeClr val="tx1"/>
                </a:solidFill>
              </a:rPr>
              <a:t>мы готовим специалистов по перспективным направлениям строительной науки и практики, тех, чьи знания и навыки нужны не только сегодня, но и будут масштабно востребованы через 5 </a:t>
            </a:r>
            <a:r>
              <a:rPr lang="ru-RU" sz="1300" dirty="0" smtClean="0">
                <a:solidFill>
                  <a:schemeClr val="tx1"/>
                </a:solidFill>
              </a:rPr>
              <a:t>– </a:t>
            </a:r>
            <a:r>
              <a:rPr lang="ru-RU" sz="1300" dirty="0">
                <a:solidFill>
                  <a:schemeClr val="tx1"/>
                </a:solidFill>
              </a:rPr>
              <a:t>10 лет, когда наши выпускники станут формировать технологические приоритеты отрасли будущего. Мы несем ответственность за планирование, проектирование и интеллектуальное управление жизненными циклами всех элементов среды жизни и деятельности человека, созданных человеком и для человека.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03712" y="4895968"/>
            <a:ext cx="8016776" cy="1197328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wrap="square" lIns="504000" rIns="504000" anchor="ctr">
            <a:no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«Строительная отрасль </a:t>
            </a:r>
            <a:r>
              <a:rPr lang="ru-RU" sz="1400" b="1" dirty="0" smtClean="0">
                <a:solidFill>
                  <a:srgbClr val="C00000"/>
                </a:solidFill>
              </a:rPr>
              <a:t>— </a:t>
            </a:r>
            <a:r>
              <a:rPr lang="ru-RU" sz="1400" b="1" dirty="0">
                <a:solidFill>
                  <a:srgbClr val="C00000"/>
                </a:solidFill>
              </a:rPr>
              <a:t>локомотив  восстановления российской экономики</a:t>
            </a:r>
            <a:r>
              <a:rPr lang="ru-RU" sz="1400" b="1" dirty="0" smtClean="0">
                <a:solidFill>
                  <a:srgbClr val="C00000"/>
                </a:solidFill>
              </a:rPr>
              <a:t>»</a:t>
            </a:r>
            <a:r>
              <a:rPr lang="en-US" sz="1400" b="1" dirty="0" smtClean="0">
                <a:solidFill>
                  <a:srgbClr val="C00000"/>
                </a:solidFill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(</a:t>
            </a:r>
            <a:r>
              <a:rPr lang="ru-RU" sz="1400" b="1" dirty="0">
                <a:solidFill>
                  <a:srgbClr val="C00000"/>
                </a:solidFill>
              </a:rPr>
              <a:t>В.В. Путин). </a:t>
            </a:r>
          </a:p>
          <a:p>
            <a:pPr algn="ctr"/>
            <a:endParaRPr lang="ru-RU" sz="1400" b="1" dirty="0">
              <a:solidFill>
                <a:srgbClr val="C00000"/>
              </a:solidFill>
            </a:endParaRPr>
          </a:p>
          <a:p>
            <a:pPr algn="ctr"/>
            <a:r>
              <a:rPr lang="ru-RU" sz="1400" b="1" dirty="0">
                <a:solidFill>
                  <a:srgbClr val="C00000"/>
                </a:solidFill>
              </a:rPr>
              <a:t>Добро пожаловать в Строительный институт!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УВАЖАЕМЫЕ АБИТУРИЕНТЫ!</a:t>
            </a:r>
            <a:endParaRPr lang="ru-RU" dirty="0"/>
          </a:p>
        </p:txBody>
      </p:sp>
      <p:sp>
        <p:nvSpPr>
          <p:cNvPr id="12" name="Нижний колонтитул 2">
            <a:extLst>
              <a:ext uri="{FF2B5EF4-FFF2-40B4-BE49-F238E27FC236}">
                <a16:creationId xmlns:a16="http://schemas.microsoft.com/office/drawing/2014/main" xmlns="" id="{0ED71203-4DFA-3233-C9FB-55F9705A155C}"/>
              </a:ext>
            </a:extLst>
          </p:cNvPr>
          <p:cNvSpPr txBox="1">
            <a:spLocks/>
          </p:cNvSpPr>
          <p:nvPr/>
        </p:nvSpPr>
        <p:spPr>
          <a:xfrm>
            <a:off x="610439" y="6325889"/>
            <a:ext cx="6256205" cy="364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2" b="0" i="0" kern="120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/ </a:t>
            </a: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Строительный институт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99833" y="6316437"/>
            <a:ext cx="2743200" cy="333065"/>
          </a:xfrm>
          <a:prstGeom prst="rect">
            <a:avLst/>
          </a:prstGeom>
        </p:spPr>
        <p:txBody>
          <a:bodyPr/>
          <a:lstStyle/>
          <a:p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2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7027201"/>
      </p:ext>
    </p:extLst>
  </p:cSld>
  <p:clrMapOvr>
    <a:masterClrMapping/>
  </p:clrMapOvr>
  <p:transition advClick="0" advTm="4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8800" y="2339002"/>
            <a:ext cx="1096168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/>
              <a:t>При приёме на обучение по </a:t>
            </a:r>
            <a:r>
              <a:rPr lang="ru-RU" sz="1300" b="1" u="sng" dirty="0"/>
              <a:t>очной форме обучения</a:t>
            </a:r>
            <a:r>
              <a:rPr lang="ru-RU" sz="1300" b="1" dirty="0"/>
              <a:t> </a:t>
            </a:r>
            <a:r>
              <a:rPr lang="ru-RU" sz="1300" dirty="0"/>
              <a:t>устанавливаются следующие сроки приёма (в г. Тюмень):</a:t>
            </a:r>
            <a:br>
              <a:rPr lang="ru-RU" sz="1300" dirty="0"/>
            </a:br>
            <a:r>
              <a:rPr lang="ru-RU" sz="1300" b="1" i="1" dirty="0"/>
              <a:t>по программам бакалавриата, программам специалитета:</a:t>
            </a:r>
            <a:br>
              <a:rPr lang="ru-RU" sz="1300" b="1" i="1" dirty="0"/>
            </a:br>
            <a:r>
              <a:rPr lang="ru-RU" sz="1300" dirty="0"/>
              <a:t>- срок начала приёма заявления о приёме на обучение и документов, прилагаемых к заявлению - </a:t>
            </a:r>
            <a:r>
              <a:rPr lang="ru-RU" sz="1300" b="1" dirty="0"/>
              <a:t>20 июня 2025 г.</a:t>
            </a:r>
            <a:r>
              <a:rPr lang="ru-RU" sz="1300" dirty="0"/>
              <a:t>;</a:t>
            </a:r>
          </a:p>
          <a:p>
            <a:r>
              <a:rPr lang="ru-RU" sz="1300" dirty="0"/>
              <a:t>- срок завершения приёма документов от поступающих на обучение с прохождением вступительных испытаний, в том числе дополнительных вступительных испытаний творческой направленности, проводимых Университетом самостоятельно </a:t>
            </a:r>
            <a:r>
              <a:rPr lang="ru-RU" sz="1300" dirty="0" smtClean="0"/>
              <a:t>–</a:t>
            </a:r>
            <a:r>
              <a:rPr lang="en-US" sz="1300" dirty="0" smtClean="0"/>
              <a:t> </a:t>
            </a:r>
            <a:r>
              <a:rPr lang="ru-RU" sz="1300" b="1" dirty="0" smtClean="0"/>
              <a:t>20 </a:t>
            </a:r>
            <a:r>
              <a:rPr lang="ru-RU" sz="1300" b="1" dirty="0"/>
              <a:t>июля 2025 г.</a:t>
            </a:r>
            <a:r>
              <a:rPr lang="ru-RU" sz="1300" dirty="0"/>
              <a:t>;</a:t>
            </a:r>
            <a:br>
              <a:rPr lang="ru-RU" sz="1300" dirty="0"/>
            </a:br>
            <a:r>
              <a:rPr lang="ru-RU" sz="1300" dirty="0"/>
              <a:t>- срок завершения приёма документов от поступающих на обучение без прохождения вступительных испытаний, проводимых Университетом самостоятельно, в том числе от поступающих без вступительных испытаний , а также срок завершения вступительных испытаний, проводимых Университетом самостоятельно - </a:t>
            </a:r>
            <a:r>
              <a:rPr lang="ru-RU" sz="1300" b="1" dirty="0"/>
              <a:t>25 июля 2025 г.</a:t>
            </a:r>
          </a:p>
          <a:p>
            <a:endParaRPr lang="ru-RU" sz="1300" dirty="0"/>
          </a:p>
          <a:p>
            <a:r>
              <a:rPr lang="ru-RU" sz="1300" dirty="0"/>
              <a:t>При приёме на обучение по </a:t>
            </a:r>
            <a:r>
              <a:rPr lang="ru-RU" sz="1300" b="1" u="sng" dirty="0"/>
              <a:t>очно-заочной форме обучения</a:t>
            </a:r>
            <a:r>
              <a:rPr lang="ru-RU" sz="1300" b="1" dirty="0"/>
              <a:t> </a:t>
            </a:r>
            <a:r>
              <a:rPr lang="ru-RU" sz="1300" dirty="0"/>
              <a:t>устанавливаются в следующие сроки приёма (в г. Тюмень):</a:t>
            </a:r>
            <a:br>
              <a:rPr lang="ru-RU" sz="1300" dirty="0"/>
            </a:br>
            <a:r>
              <a:rPr lang="ru-RU" sz="1300" b="1" i="1" dirty="0"/>
              <a:t>по программам бакалавриата:</a:t>
            </a:r>
            <a:br>
              <a:rPr lang="ru-RU" sz="1300" b="1" i="1" dirty="0"/>
            </a:br>
            <a:r>
              <a:rPr lang="ru-RU" sz="1300" dirty="0"/>
              <a:t>- срок начала приёма заявления о приёме на обучение и документов, прилагаемых к заявлению - </a:t>
            </a:r>
            <a:r>
              <a:rPr lang="ru-RU" sz="1300" b="1" dirty="0"/>
              <a:t>20 июня 2025 г.</a:t>
            </a:r>
            <a:r>
              <a:rPr lang="ru-RU" sz="1300" dirty="0"/>
              <a:t>;</a:t>
            </a:r>
            <a:br>
              <a:rPr lang="ru-RU" sz="1300" dirty="0"/>
            </a:br>
            <a:r>
              <a:rPr lang="ru-RU" sz="1300" dirty="0"/>
              <a:t>- срок завершения приёма документов от поступающих на обучение по результатам вступительных испытаний по общеобразовательным предметам, проводимых Университетом самостоятельно - </a:t>
            </a:r>
            <a:r>
              <a:rPr lang="ru-RU" sz="1300" b="1" dirty="0"/>
              <a:t>15 августа 2025 г.</a:t>
            </a:r>
            <a:r>
              <a:rPr lang="ru-RU" sz="1300" dirty="0"/>
              <a:t>;</a:t>
            </a:r>
            <a:br>
              <a:rPr lang="ru-RU" sz="1300" dirty="0"/>
            </a:br>
            <a:r>
              <a:rPr lang="ru-RU" sz="1300" dirty="0"/>
              <a:t>- срок завершения приёма документов от поступающих на обучение без прохождения вступительных испытаний, проводимых Университетом самостоятельно - </a:t>
            </a:r>
            <a:r>
              <a:rPr lang="ru-RU" sz="1300" b="1" dirty="0"/>
              <a:t>15 августа 2025 г.</a:t>
            </a:r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58800" y="1268761"/>
            <a:ext cx="10961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A20400"/>
                </a:solidFill>
              </a:rPr>
              <a:t>Информация о сроках проведения приема, в том числе о сроках начала и завершения приема документов, необходимых для поступления, проведения вступительных испытаний, завершения приема заявлений о согласии на зачисление на каждом этапе зачисления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latin typeface="+mj-lt"/>
              </a:rPr>
              <a:t>СТРОИТЕЛЬНЫЙ ИНСТИТУТ ТИУ (БАКАЛАВРИАТ, СПЕЦИАЛИТЕТ)</a:t>
            </a:r>
            <a:endParaRPr lang="ru-RU" b="1" dirty="0">
              <a:latin typeface="+mj-lt"/>
            </a:endParaRPr>
          </a:p>
        </p:txBody>
      </p:sp>
      <p:sp>
        <p:nvSpPr>
          <p:cNvPr id="12" name="Нижний колонтитул 2">
            <a:extLst>
              <a:ext uri="{FF2B5EF4-FFF2-40B4-BE49-F238E27FC236}">
                <a16:creationId xmlns:a16="http://schemas.microsoft.com/office/drawing/2014/main" xmlns="" id="{0ED71203-4DFA-3233-C9FB-55F9705A155C}"/>
              </a:ext>
            </a:extLst>
          </p:cNvPr>
          <p:cNvSpPr txBox="1">
            <a:spLocks/>
          </p:cNvSpPr>
          <p:nvPr/>
        </p:nvSpPr>
        <p:spPr>
          <a:xfrm>
            <a:off x="610439" y="6325889"/>
            <a:ext cx="6256205" cy="364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2" b="0" i="0" kern="120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/ </a:t>
            </a: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Строительный институт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99833" y="6316437"/>
            <a:ext cx="2743200" cy="333065"/>
          </a:xfrm>
          <a:prstGeom prst="rect">
            <a:avLst/>
          </a:prstGeom>
        </p:spPr>
        <p:txBody>
          <a:bodyPr/>
          <a:lstStyle/>
          <a:p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3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1946574"/>
      </p:ext>
    </p:extLst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76263" y="1110445"/>
            <a:ext cx="109442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A20400"/>
                </a:solidFill>
                <a:latin typeface="+mj-lt"/>
              </a:rPr>
              <a:t>Информация о перечне индивидуальных достижений поступающих, учитываемых при приеме на обучение, и порядок учета указанных достижений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494715"/>
              </p:ext>
            </p:extLst>
          </p:nvPr>
        </p:nvGraphicFramePr>
        <p:xfrm>
          <a:off x="576263" y="1988840"/>
          <a:ext cx="10966769" cy="3977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665628"/>
                <a:gridCol w="1301141"/>
              </a:tblGrid>
              <a:tr h="5040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Индивидуальное достижение</a:t>
                      </a: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начисляемых баллов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293">
                <a:tc>
                  <a:txBody>
                    <a:bodyPr/>
                    <a:lstStyle/>
                    <a:p>
                      <a:pPr fontAlgn="t"/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Наличие статуса чемпиона, призера Олимпийских игр, </a:t>
                      </a:r>
                      <a:r>
                        <a:rPr lang="ru-RU" sz="11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Паралимпийских</a:t>
                      </a:r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игр, </a:t>
                      </a:r>
                      <a:r>
                        <a:rPr lang="ru-RU" sz="11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Сурдлимпийских</a:t>
                      </a:r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игр, чемпиона мира, чемпиона Европы, лица, занявшего первое место на первенстве мира, первенстве Европы по видам спорта, включенным в программы Олимпийских игр, </a:t>
                      </a:r>
                      <a:r>
                        <a:rPr lang="ru-RU" sz="11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Паралимпийских</a:t>
                      </a:r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игр, </a:t>
                      </a:r>
                      <a:r>
                        <a:rPr lang="ru-RU" sz="11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Сурдлимпийских</a:t>
                      </a:r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игр.</a:t>
                      </a:r>
                      <a:endParaRPr lang="ru-RU" sz="1100" b="0" dirty="0">
                        <a:effectLst/>
                        <a:latin typeface="+mn-lt"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dirty="0" smtClean="0">
                          <a:effectLst/>
                          <a:latin typeface="+mn-lt"/>
                        </a:rPr>
                        <a:t>10 баллов</a:t>
                      </a:r>
                      <a:endParaRPr lang="ru-RU" sz="1100" b="0" dirty="0">
                        <a:effectLst/>
                        <a:latin typeface="+mn-lt"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8032">
                <a:tc>
                  <a:txBody>
                    <a:bodyPr/>
                    <a:lstStyle/>
                    <a:p>
                      <a:pPr fontAlgn="t"/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Наличие золотого, серебряного или бронзового знака отличия Всероссийского физкультурно-спортивного комплекса «Готов к труду и обороне» (ГТО) (далее соответственно – знак ГТО, Комплекс ГТО), которым поступающий награжден в соответствии с Порядком награждения лиц, выполнивших нормативы испытаний (тестов) Всероссийского –физкультурно-спортивного комплекса «Готов к труду и обороне» (ГТО), соответствующими знаками отличия Всероссийского физкультурно-спортивного комплекса «Готов к труду и обороне» (ГТО), утвержденным приказом Министерства спорта Российской Федерации от 14 января 2016 г. № 16, за выполнение нормативов Комплекса ГТО для возрастной группы населения Российской Федерации (ступени), установленной Положением о Всероссийском физкультурно-спортивном комплексе «Готов к труду и обороне» (ГТО), утвержденным постановлением Правительства Российской Федерации от 11 июня 2014 г. № 540, если поступающий в текущем году и (или) в предшествующем году относится (относился) к этой возрастной группе. Наличие знака ГТО подтверждается удостоверением к нему, или сведениями, размещенными на официальном сайте Министерства спорта Российской Федерации или на официальном сайте Всероссийского физкультурно-спортивного комплекса «Готов к труду и обороне» (ГТО) в информационно–телекоммуникационной сети «Интернет», или заверенной должностным лицом копией приказа (выпиской из приказа) Министерства спорта Российской Федерации о награждении золотым знаком ГТО, копией приказа (выпиской из приказа) органа исполнительной власти субъекта Российской Федерации о награждении серебряным или бронзовым знаком ГТО. Начисление баллов за наличие знака ГТО осуществляется однократно.</a:t>
                      </a:r>
                      <a:endParaRPr lang="ru-RU" sz="1100" b="0" dirty="0">
                        <a:effectLst/>
                        <a:latin typeface="+mn-lt"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dirty="0">
                          <a:effectLst/>
                          <a:latin typeface="+mn-lt"/>
                        </a:rPr>
                        <a:t>2 балла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+mj-lt"/>
              </a:rPr>
              <a:t>СТРОИТЕЛЬНЫЙ ИНСТИТУТ ТИУ (БАКАЛАВРИАТ, СПЕЦИАЛИТЕТ)</a:t>
            </a:r>
          </a:p>
        </p:txBody>
      </p:sp>
      <p:sp>
        <p:nvSpPr>
          <p:cNvPr id="10" name="Нижний колонтитул 2">
            <a:extLst>
              <a:ext uri="{FF2B5EF4-FFF2-40B4-BE49-F238E27FC236}">
                <a16:creationId xmlns:a16="http://schemas.microsoft.com/office/drawing/2014/main" xmlns="" id="{0ED71203-4DFA-3233-C9FB-55F9705A155C}"/>
              </a:ext>
            </a:extLst>
          </p:cNvPr>
          <p:cNvSpPr txBox="1">
            <a:spLocks/>
          </p:cNvSpPr>
          <p:nvPr/>
        </p:nvSpPr>
        <p:spPr>
          <a:xfrm>
            <a:off x="610439" y="6325889"/>
            <a:ext cx="6256205" cy="364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2" b="0" i="0" kern="120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/ </a:t>
            </a: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Строительный институт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99833" y="6316437"/>
            <a:ext cx="2743200" cy="333065"/>
          </a:xfrm>
          <a:prstGeom prst="rect">
            <a:avLst/>
          </a:prstGeom>
        </p:spPr>
        <p:txBody>
          <a:bodyPr/>
          <a:lstStyle/>
          <a:p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4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7464677"/>
      </p:ext>
    </p:extLst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201205"/>
              </p:ext>
            </p:extLst>
          </p:nvPr>
        </p:nvGraphicFramePr>
        <p:xfrm>
          <a:off x="576263" y="1988840"/>
          <a:ext cx="10966769" cy="416467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665628"/>
                <a:gridCol w="1301141"/>
              </a:tblGrid>
              <a:tr h="5040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Индивидуальное достижение</a:t>
                      </a: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начисляемых баллов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293">
                <a:tc>
                  <a:txBody>
                    <a:bodyPr/>
                    <a:lstStyle/>
                    <a:p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Наличие полученных в образовательных организациях Российской Федерации документов об образовании или об образовании и о квалификации с отличием (аттестата о среднем общем образовании с отличием, аттестата о среднем (полном) общем образовании с отличием, аттестата о среднем (полном) общем образовании для награжденных золотой (серебряной) медалью, диплома о среднем профессиональном образовании с отличием, диплома о начальном профессиональном образовании с отличием, диплома о начальном профессиональном образовании для награжденных золотой (серебряной) медалью).</a:t>
                      </a:r>
                      <a:endParaRPr lang="ru-RU" sz="11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effectLst/>
                          <a:latin typeface="+mn-lt"/>
                        </a:rPr>
                        <a:t>10 баллов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7592">
                <a:tc>
                  <a:txBody>
                    <a:bodyPr/>
                    <a:lstStyle/>
                    <a:p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Результаты участия в олимпиадах школьников (не используемые для получения особых прав и (или) особого преимущества указанных в приложении 6 и 7:</a:t>
                      </a:r>
                      <a:endParaRPr lang="en-US" sz="11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призёр (2 или 3 место);</a:t>
                      </a:r>
                    </a:p>
                    <a:p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победитель (1 место).</a:t>
                      </a:r>
                      <a:endParaRPr lang="ru-RU" sz="11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0" dirty="0" smtClean="0">
                        <a:effectLst/>
                        <a:latin typeface="+mn-lt"/>
                      </a:endParaRPr>
                    </a:p>
                    <a:p>
                      <a:pPr algn="ctr" fontAlgn="t"/>
                      <a:endParaRPr lang="ru-RU" sz="1100" b="0" dirty="0" smtClean="0">
                        <a:effectLst/>
                        <a:latin typeface="+mn-lt"/>
                      </a:endParaRPr>
                    </a:p>
                    <a:p>
                      <a:pPr algn="ctr" fontAlgn="t"/>
                      <a:r>
                        <a:rPr lang="ru-RU" sz="1100" b="0" dirty="0" smtClean="0">
                          <a:effectLst/>
                          <a:latin typeface="+mn-lt"/>
                        </a:rPr>
                        <a:t>3 балла</a:t>
                      </a:r>
                    </a:p>
                    <a:p>
                      <a:pPr algn="ctr" fontAlgn="t"/>
                      <a:r>
                        <a:rPr lang="ru-RU" sz="1100" b="0" dirty="0" smtClean="0">
                          <a:effectLst/>
                          <a:latin typeface="+mn-lt"/>
                        </a:rPr>
                        <a:t>5 баллов</a:t>
                      </a:r>
                      <a:endParaRPr lang="ru-RU" sz="1100" b="0" dirty="0">
                        <a:effectLst/>
                        <a:latin typeface="+mn-lt"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293">
                <a:tc>
                  <a:txBody>
                    <a:bodyPr/>
                    <a:lstStyle/>
                    <a:p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Осуществление волонтерской (добровольческой) деятельности (если осуществление указанной деятельности осуществлялось в период не ранее, чем за 4 года и не позднее, чем за 3 календарных месяца до дня завершения приёма документов и вступительных испытаний, учитывается деятельность полученная в течение не менее двух лет с определенной периодичностью, без учета профильности добровольческий (волонтерской) деятельности):</a:t>
                      </a:r>
                    </a:p>
                    <a:p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в течение не менее 1 года (не менее 100 часов);</a:t>
                      </a:r>
                    </a:p>
                    <a:p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в течение не менее 2 лет (не менее 100 часов за каждый год);</a:t>
                      </a:r>
                    </a:p>
                    <a:p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в течение не менее 3 лет (не менее 100 часов за каждый год);</a:t>
                      </a:r>
                    </a:p>
                    <a:p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в течение не менее 4 лет (не менее 100 часов за каждый год).</a:t>
                      </a:r>
                      <a:endParaRPr lang="ru-RU" sz="11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1100" b="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1100" b="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1100" b="0" dirty="0">
                          <a:effectLst/>
                          <a:latin typeface="+mn-lt"/>
                        </a:rPr>
                        <a:t> </a:t>
                      </a:r>
                      <a:endParaRPr lang="ru-RU" sz="1100" b="0" dirty="0" smtClean="0">
                        <a:effectLst/>
                        <a:latin typeface="+mn-lt"/>
                      </a:endParaRPr>
                    </a:p>
                    <a:p>
                      <a:pPr algn="ctr" fontAlgn="t"/>
                      <a:r>
                        <a:rPr lang="ru-RU" sz="1100" b="0" dirty="0" smtClean="0">
                          <a:effectLst/>
                          <a:latin typeface="+mn-lt"/>
                        </a:rPr>
                        <a:t>1 </a:t>
                      </a:r>
                      <a:r>
                        <a:rPr lang="ru-RU" sz="1100" b="0" dirty="0">
                          <a:effectLst/>
                          <a:latin typeface="+mn-lt"/>
                        </a:rPr>
                        <a:t>балл</a:t>
                      </a:r>
                    </a:p>
                    <a:p>
                      <a:pPr algn="ctr" fontAlgn="t"/>
                      <a:r>
                        <a:rPr lang="ru-RU" sz="1100" b="0" dirty="0">
                          <a:effectLst/>
                          <a:latin typeface="+mn-lt"/>
                        </a:rPr>
                        <a:t>2 балла</a:t>
                      </a:r>
                    </a:p>
                    <a:p>
                      <a:pPr algn="ctr" fontAlgn="t"/>
                      <a:r>
                        <a:rPr lang="ru-RU" sz="1100" b="0" dirty="0">
                          <a:effectLst/>
                          <a:latin typeface="+mn-lt"/>
                        </a:rPr>
                        <a:t>3 балла</a:t>
                      </a:r>
                    </a:p>
                    <a:p>
                      <a:pPr algn="ctr" fontAlgn="t"/>
                      <a:r>
                        <a:rPr lang="ru-RU" sz="1100" b="0" dirty="0">
                          <a:effectLst/>
                          <a:latin typeface="+mn-lt"/>
                        </a:rPr>
                        <a:t>4 балла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76263" y="1110445"/>
            <a:ext cx="109442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A20400"/>
                </a:solidFill>
                <a:latin typeface="+mj-lt"/>
              </a:rPr>
              <a:t>Информация о перечне индивидуальных достижений поступающих, учитываемых при приеме на обучение, и порядок учета указанных достижений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+mj-lt"/>
              </a:rPr>
              <a:t>СТРОИТЕЛЬНЫЙ ИНСТИТУТ ТИУ (БАКАЛАВРИАТ, СПЕЦИАЛИТЕТ)</a:t>
            </a:r>
          </a:p>
        </p:txBody>
      </p:sp>
      <p:sp>
        <p:nvSpPr>
          <p:cNvPr id="10" name="Нижний колонтитул 2">
            <a:extLst>
              <a:ext uri="{FF2B5EF4-FFF2-40B4-BE49-F238E27FC236}">
                <a16:creationId xmlns:a16="http://schemas.microsoft.com/office/drawing/2014/main" xmlns="" id="{0ED71203-4DFA-3233-C9FB-55F9705A155C}"/>
              </a:ext>
            </a:extLst>
          </p:cNvPr>
          <p:cNvSpPr txBox="1">
            <a:spLocks/>
          </p:cNvSpPr>
          <p:nvPr/>
        </p:nvSpPr>
        <p:spPr>
          <a:xfrm>
            <a:off x="610439" y="6325889"/>
            <a:ext cx="6256205" cy="364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2" b="0" i="0" kern="120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/ </a:t>
            </a: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Строительный институт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99833" y="6316437"/>
            <a:ext cx="2743200" cy="333065"/>
          </a:xfrm>
          <a:prstGeom prst="rect">
            <a:avLst/>
          </a:prstGeom>
        </p:spPr>
        <p:txBody>
          <a:bodyPr/>
          <a:lstStyle/>
          <a:p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5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4366826"/>
      </p:ext>
    </p:extLst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191928"/>
              </p:ext>
            </p:extLst>
          </p:nvPr>
        </p:nvGraphicFramePr>
        <p:xfrm>
          <a:off x="576263" y="1988840"/>
          <a:ext cx="10944225" cy="3642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645759"/>
                <a:gridCol w="1298466"/>
              </a:tblGrid>
              <a:tr h="5040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Индивидуальное достижение</a:t>
                      </a: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начисляемых баллов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293">
                <a:tc>
                  <a:txBody>
                    <a:bodyPr/>
                    <a:lstStyle/>
                    <a:p>
                      <a:pPr fontAlgn="t"/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Наличие статуса победителя (призера) национального и (или) международного чемпионата по профессиональному мастерству среди инвалидов и лиц с ограниченными возможностями здоровья «</a:t>
                      </a:r>
                      <a:r>
                        <a:rPr lang="ru-RU" sz="11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Абилимпикс</a:t>
                      </a:r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».</a:t>
                      </a:r>
                      <a:endParaRPr lang="ru-RU" sz="1100" b="0" dirty="0">
                        <a:effectLst/>
                        <a:latin typeface="+mn-lt"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dirty="0" smtClean="0">
                          <a:effectLst/>
                          <a:latin typeface="+mn-lt"/>
                        </a:rPr>
                        <a:t>5 баллов</a:t>
                      </a:r>
                      <a:endParaRPr lang="ru-RU" sz="1100" b="0" dirty="0">
                        <a:effectLst/>
                        <a:latin typeface="+mn-lt"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293">
                <a:tc>
                  <a:txBody>
                    <a:bodyPr/>
                    <a:lstStyle/>
                    <a:p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Результаты участия в олимпиадах и иных интеллектуальных и (или) творческих конкурсах:</a:t>
                      </a:r>
                    </a:p>
                    <a:p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Международный инженерный Чемпионат «CASE–IN» школьная лига (основной сезон или осенний кубок);</a:t>
                      </a:r>
                      <a:r>
                        <a:rPr lang="en-US" sz="11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Всероссийский конкурс научно</a:t>
                      </a:r>
                      <a:r>
                        <a:rPr lang="en-US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технических проектов «Инженерный резерв России» (основной этап);</a:t>
                      </a:r>
                      <a:r>
                        <a:rPr lang="en-US" sz="11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Межрегиональная многопрофильная олимпиада школьников «Менделеев» (заключительный этап);</a:t>
                      </a:r>
                      <a:r>
                        <a:rPr lang="en-US" sz="11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Международный молодежный архитектурно–художественный фестиваль «Золотая </a:t>
                      </a:r>
                      <a:r>
                        <a:rPr lang="ru-RU" sz="11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АрхИдея</a:t>
                      </a:r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»;</a:t>
                      </a:r>
                      <a:r>
                        <a:rPr lang="en-US" sz="11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Всероссийский конкурс научных и творческих работ обучающихся общего и среднего профессионального образования «</a:t>
                      </a:r>
                      <a:r>
                        <a:rPr lang="ru-RU" sz="11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ТехЛидер</a:t>
                      </a:r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»;</a:t>
                      </a:r>
                      <a:r>
                        <a:rPr lang="en-US" sz="11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Тюменская геологическая олимпиада;</a:t>
                      </a:r>
                      <a:r>
                        <a:rPr lang="en-US" sz="11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Всероссийская открытая олимпиада «</a:t>
                      </a:r>
                      <a:r>
                        <a:rPr lang="ru-RU" sz="11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Геологика</a:t>
                      </a:r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»;</a:t>
                      </a:r>
                      <a:r>
                        <a:rPr lang="en-US" sz="11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Отраслевая олимпиада школьников «Газпром»;</a:t>
                      </a:r>
                      <a:r>
                        <a:rPr lang="en-US" sz="11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Всероссийский учебный фестиваль по искусственному интеллекту и программированию «RUCODE»(заключительный этап);</a:t>
                      </a:r>
                      <a:r>
                        <a:rPr lang="en-US" sz="11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Конкурс «Индустриальная траектория» (математика);</a:t>
                      </a:r>
                      <a:r>
                        <a:rPr lang="en-US" sz="11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Конкурс «Индустриальная траектория» (физика);</a:t>
                      </a:r>
                      <a:r>
                        <a:rPr lang="en-US" sz="11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Конкурс «Индустриальная траектория» (информатика);</a:t>
                      </a:r>
                      <a:r>
                        <a:rPr lang="en-US" sz="11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Международная олимпиада иностранных абитуриентов «SILK WAY»;</a:t>
                      </a:r>
                      <a:r>
                        <a:rPr lang="en-US" sz="11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Всероссийский конкурс социальных изменений «Детский </a:t>
                      </a:r>
                      <a:r>
                        <a:rPr lang="ru-RU" sz="11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форсайт</a:t>
                      </a:r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»;</a:t>
                      </a:r>
                      <a:r>
                        <a:rPr lang="en-US" sz="11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Акселератор технологических проектов «</a:t>
                      </a:r>
                      <a:r>
                        <a:rPr lang="ru-RU" sz="11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Технолидеры</a:t>
                      </a:r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будущего»;</a:t>
                      </a:r>
                      <a:r>
                        <a:rPr lang="en-US" sz="11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Всероссийский кейс–чемпионат по социальному и социальному технологическому предпринимательству:</a:t>
                      </a:r>
                    </a:p>
                    <a:p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призёр (2 или 3 место);</a:t>
                      </a:r>
                    </a:p>
                    <a:p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победитель (1 место).</a:t>
                      </a:r>
                      <a:endParaRPr lang="ru-RU" sz="11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0" dirty="0" smtClean="0">
                        <a:effectLst/>
                        <a:latin typeface="+mn-lt"/>
                      </a:endParaRPr>
                    </a:p>
                    <a:p>
                      <a:pPr algn="ctr" fontAlgn="t"/>
                      <a:endParaRPr lang="ru-RU" sz="1100" b="0" dirty="0" smtClean="0">
                        <a:effectLst/>
                        <a:latin typeface="+mn-lt"/>
                      </a:endParaRPr>
                    </a:p>
                    <a:p>
                      <a:pPr algn="ctr" fontAlgn="t"/>
                      <a:endParaRPr lang="ru-RU" sz="1100" b="0" dirty="0" smtClean="0">
                        <a:effectLst/>
                        <a:latin typeface="+mn-lt"/>
                      </a:endParaRPr>
                    </a:p>
                    <a:p>
                      <a:pPr algn="ctr" fontAlgn="t"/>
                      <a:endParaRPr lang="ru-RU" sz="1100" b="0" dirty="0" smtClean="0">
                        <a:effectLst/>
                        <a:latin typeface="+mn-lt"/>
                      </a:endParaRPr>
                    </a:p>
                    <a:p>
                      <a:pPr algn="ctr" fontAlgn="t"/>
                      <a:endParaRPr lang="ru-RU" sz="1100" b="0" dirty="0" smtClean="0">
                        <a:effectLst/>
                        <a:latin typeface="+mn-lt"/>
                      </a:endParaRPr>
                    </a:p>
                    <a:p>
                      <a:pPr algn="ctr" fontAlgn="t"/>
                      <a:endParaRPr lang="ru-RU" sz="1100" b="0" dirty="0" smtClean="0">
                        <a:effectLst/>
                        <a:latin typeface="+mn-lt"/>
                      </a:endParaRPr>
                    </a:p>
                    <a:p>
                      <a:pPr algn="ctr" fontAlgn="t"/>
                      <a:endParaRPr lang="ru-RU" sz="1100" b="0" dirty="0" smtClean="0">
                        <a:effectLst/>
                        <a:latin typeface="+mn-lt"/>
                      </a:endParaRPr>
                    </a:p>
                    <a:p>
                      <a:pPr algn="ctr" fontAlgn="t"/>
                      <a:endParaRPr lang="ru-RU" sz="1100" b="0" dirty="0" smtClean="0">
                        <a:effectLst/>
                        <a:latin typeface="+mn-lt"/>
                      </a:endParaRPr>
                    </a:p>
                    <a:p>
                      <a:pPr algn="ctr" fontAlgn="t"/>
                      <a:endParaRPr lang="ru-RU" sz="1100" b="0" dirty="0" smtClean="0">
                        <a:effectLst/>
                        <a:latin typeface="+mn-lt"/>
                      </a:endParaRPr>
                    </a:p>
                    <a:p>
                      <a:pPr algn="ctr" fontAlgn="t"/>
                      <a:endParaRPr lang="ru-RU" sz="1100" b="0" dirty="0" smtClean="0">
                        <a:effectLst/>
                        <a:latin typeface="+mn-lt"/>
                      </a:endParaRPr>
                    </a:p>
                    <a:p>
                      <a:pPr algn="ctr" fontAlgn="t"/>
                      <a:endParaRPr lang="ru-RU" sz="1100" b="0" dirty="0" smtClean="0">
                        <a:effectLst/>
                        <a:latin typeface="+mn-lt"/>
                      </a:endParaRPr>
                    </a:p>
                    <a:p>
                      <a:pPr algn="ctr" fontAlgn="t"/>
                      <a:endParaRPr lang="ru-RU" sz="1100" b="0" dirty="0" smtClean="0">
                        <a:effectLst/>
                        <a:latin typeface="+mn-lt"/>
                      </a:endParaRPr>
                    </a:p>
                    <a:p>
                      <a:pPr algn="ctr" fontAlgn="t"/>
                      <a:r>
                        <a:rPr lang="ru-RU" sz="1100" b="0" dirty="0" smtClean="0">
                          <a:effectLst/>
                          <a:latin typeface="+mn-lt"/>
                        </a:rPr>
                        <a:t>3 балла</a:t>
                      </a:r>
                    </a:p>
                    <a:p>
                      <a:pPr algn="ctr" fontAlgn="t"/>
                      <a:r>
                        <a:rPr lang="ru-RU" sz="1100" b="0" dirty="0" smtClean="0">
                          <a:effectLst/>
                          <a:latin typeface="+mn-lt"/>
                        </a:rPr>
                        <a:t>5 баллов</a:t>
                      </a:r>
                      <a:endParaRPr lang="ru-RU" sz="1100" b="0" dirty="0">
                        <a:effectLst/>
                        <a:latin typeface="+mn-lt"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76263" y="1110445"/>
            <a:ext cx="109442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A20400"/>
                </a:solidFill>
                <a:latin typeface="+mj-lt"/>
              </a:rPr>
              <a:t>Информация о перечне индивидуальных достижений поступающих, учитываемых при приеме на обучение, и порядок учета указанных достижений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97065" y="452899"/>
            <a:ext cx="11045967" cy="35743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+mj-lt"/>
              </a:rPr>
              <a:t>СТРОИТЕЛЬНЫЙ ИНСТИТУТ ТИУ (БАКАЛАВРИАТ, СПЕЦИАЛИТЕТ)</a:t>
            </a:r>
          </a:p>
        </p:txBody>
      </p:sp>
      <p:sp>
        <p:nvSpPr>
          <p:cNvPr id="12" name="Нижний колонтитул 2">
            <a:extLst>
              <a:ext uri="{FF2B5EF4-FFF2-40B4-BE49-F238E27FC236}">
                <a16:creationId xmlns:a16="http://schemas.microsoft.com/office/drawing/2014/main" xmlns="" id="{0ED71203-4DFA-3233-C9FB-55F9705A155C}"/>
              </a:ext>
            </a:extLst>
          </p:cNvPr>
          <p:cNvSpPr txBox="1">
            <a:spLocks/>
          </p:cNvSpPr>
          <p:nvPr/>
        </p:nvSpPr>
        <p:spPr>
          <a:xfrm>
            <a:off x="610439" y="6325889"/>
            <a:ext cx="6256205" cy="364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2" b="0" i="0" kern="120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/ </a:t>
            </a: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Строительный институт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99833" y="6316437"/>
            <a:ext cx="2743200" cy="333065"/>
          </a:xfrm>
          <a:prstGeom prst="rect">
            <a:avLst/>
          </a:prstGeom>
        </p:spPr>
        <p:txBody>
          <a:bodyPr/>
          <a:lstStyle/>
          <a:p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6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6525138"/>
      </p:ext>
    </p:extLst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76264" y="1831278"/>
            <a:ext cx="1094422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1</a:t>
            </a:r>
            <a:r>
              <a:rPr lang="ru-RU" sz="1200" b="1" dirty="0" smtClean="0"/>
              <a:t>. </a:t>
            </a:r>
            <a:r>
              <a:rPr lang="ru-RU" sz="1200" dirty="0" smtClean="0"/>
              <a:t>Документы</a:t>
            </a:r>
            <a:r>
              <a:rPr lang="ru-RU" sz="1200" dirty="0"/>
              <a:t>, выполненные на иностранном языке, представляются с переводом на русский язык. Переводу подлежит весь, находящийся в оригинале иностранный текст, включая фамилии должностных лиц, печатей и штампов</a:t>
            </a:r>
            <a:r>
              <a:rPr lang="ru-RU" sz="1200" dirty="0" smtClean="0"/>
              <a:t>.</a:t>
            </a:r>
            <a:endParaRPr lang="en-US" sz="1200" dirty="0" smtClean="0"/>
          </a:p>
          <a:p>
            <a:endParaRPr lang="ru-RU" sz="1200" b="1" dirty="0" smtClean="0"/>
          </a:p>
          <a:p>
            <a:r>
              <a:rPr lang="ru-RU" sz="1200" b="1" dirty="0" smtClean="0"/>
              <a:t>2</a:t>
            </a:r>
            <a:r>
              <a:rPr lang="ru-RU" sz="1200" b="1" dirty="0"/>
              <a:t>. </a:t>
            </a:r>
            <a:r>
              <a:rPr lang="ru-RU" sz="1200" dirty="0"/>
              <a:t>Сумма баллов, начисленных поступающему в соответствии c  Правилами приёма  за индивидуальные достижения, не может быть более 10 баллов.</a:t>
            </a:r>
          </a:p>
          <a:p>
            <a:endParaRPr lang="ru-RU" sz="1200" b="1" dirty="0" smtClean="0"/>
          </a:p>
          <a:p>
            <a:r>
              <a:rPr lang="ru-RU" sz="1200" b="1" dirty="0" smtClean="0"/>
              <a:t>3</a:t>
            </a:r>
            <a:r>
              <a:rPr lang="ru-RU" sz="1200" b="1" dirty="0"/>
              <a:t>. </a:t>
            </a:r>
            <a:r>
              <a:rPr lang="ru-RU" sz="1200" dirty="0"/>
              <a:t>Баллы, начисленные за индивидуальные достижения включаются в сумму конкурсных баллов.</a:t>
            </a:r>
          </a:p>
          <a:p>
            <a:endParaRPr lang="ru-RU" sz="1200" b="1" dirty="0" smtClean="0"/>
          </a:p>
          <a:p>
            <a:r>
              <a:rPr lang="ru-RU" sz="1200" b="1" dirty="0" smtClean="0"/>
              <a:t>4</a:t>
            </a:r>
            <a:r>
              <a:rPr lang="ru-RU" sz="1200" b="1" dirty="0"/>
              <a:t>. </a:t>
            </a:r>
            <a:r>
              <a:rPr lang="ru-RU" sz="1200" dirty="0"/>
              <a:t>Обязательное условие для начисления баллов – наличие диплома (сертификата, грамоты, свидетельства или иного документа). Учитываются только призовые места (Победитель (Первое место, Гран–при, Лауреат), призер (Второе место, Третье место, Грант (кроме стипендиальных)). Индивидуальное достижение должно быть получено в календарном году окончания образовательной организации и/или предшествующем календарном году, указанному в предоставленных поступающими </a:t>
            </a:r>
            <a:r>
              <a:rPr lang="ru-RU" sz="1200" dirty="0" smtClean="0"/>
              <a:t>документах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ru-RU" sz="1200" dirty="0" smtClean="0"/>
              <a:t>об </a:t>
            </a:r>
            <a:r>
              <a:rPr lang="ru-RU" sz="1200" dirty="0"/>
              <a:t>образовании и (или) документах об образовании и о квалификации.</a:t>
            </a:r>
            <a:endParaRPr lang="en-US" sz="1200" dirty="0"/>
          </a:p>
          <a:p>
            <a:endParaRPr lang="ru-RU" sz="1200" b="1" dirty="0" smtClean="0"/>
          </a:p>
          <a:p>
            <a:r>
              <a:rPr lang="ru-RU" sz="1200" b="1" dirty="0" smtClean="0"/>
              <a:t>5</a:t>
            </a:r>
            <a:r>
              <a:rPr lang="ru-RU" sz="1200" b="1" dirty="0"/>
              <a:t>. </a:t>
            </a:r>
            <a:r>
              <a:rPr lang="ru-RU" sz="1200" dirty="0"/>
              <a:t>Документ, подтверждающий индивидуальное достижение должен содержать: наименование организатора; дату выдачи (год); Фамилию и имя абитуриента; регистрационный номер документа. Документ, подтверждающий индивидуальное достижение, должен быть исполнен на бумажном носителе (за исключением случаев подачи документов в электронной форме посредством использования ЕПГУ), заверен подписью уполномоченного лица организатора, а также, должен быть заверен чернильной или сухой печатью (кроме документов, получаемых в электронном виде). Документы, выполненные на иностранном языке, </a:t>
            </a:r>
            <a:r>
              <a:rPr lang="ru-RU" sz="1200" dirty="0" smtClean="0"/>
              <a:t>предоставляются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ru-RU" sz="1200" dirty="0" smtClean="0"/>
              <a:t>с </a:t>
            </a:r>
            <a:r>
              <a:rPr lang="ru-RU" sz="1200" dirty="0"/>
              <a:t>обязательным переводом на русский язык, заверенным в установленном порядке. При не соответствии документа указанным требованиям, баллы за индивидуальное достижение не начисляются.</a:t>
            </a:r>
          </a:p>
          <a:p>
            <a:endParaRPr lang="ru-RU" sz="1200" b="1" dirty="0" smtClean="0"/>
          </a:p>
          <a:p>
            <a:r>
              <a:rPr lang="ru-RU" sz="1200" b="1" dirty="0" smtClean="0"/>
              <a:t>6</a:t>
            </a:r>
            <a:r>
              <a:rPr lang="ru-RU" sz="1200" b="1" dirty="0"/>
              <a:t>. </a:t>
            </a:r>
            <a:r>
              <a:rPr lang="ru-RU" sz="1200" dirty="0"/>
              <a:t>За достижения, полученные в командных соревнования (в составе команд или сборных), баллы не начисляются.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6263" y="1110445"/>
            <a:ext cx="109442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A20400"/>
                </a:solidFill>
                <a:latin typeface="+mj-lt"/>
              </a:rPr>
              <a:t>Информация о перечне индивидуальных достижений поступающих, учитываемых при приеме на обучение, и порядок учета указанных достижений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+mj-lt"/>
              </a:rPr>
              <a:t>СТРОИТЕЛЬНЫЙ ИНСТИТУТ ТИУ (БАКАЛАВРИАТ, СПЕЦИАЛИТЕТ)</a:t>
            </a:r>
          </a:p>
        </p:txBody>
      </p:sp>
      <p:sp>
        <p:nvSpPr>
          <p:cNvPr id="10" name="Нижний колонтитул 2">
            <a:extLst>
              <a:ext uri="{FF2B5EF4-FFF2-40B4-BE49-F238E27FC236}">
                <a16:creationId xmlns:a16="http://schemas.microsoft.com/office/drawing/2014/main" xmlns="" id="{0ED71203-4DFA-3233-C9FB-55F9705A155C}"/>
              </a:ext>
            </a:extLst>
          </p:cNvPr>
          <p:cNvSpPr txBox="1">
            <a:spLocks/>
          </p:cNvSpPr>
          <p:nvPr/>
        </p:nvSpPr>
        <p:spPr>
          <a:xfrm>
            <a:off x="610439" y="6325889"/>
            <a:ext cx="6256205" cy="364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2" b="0" i="0" kern="120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/ </a:t>
            </a: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Строительный институт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99833" y="6316437"/>
            <a:ext cx="2743200" cy="333065"/>
          </a:xfrm>
          <a:prstGeom prst="rect">
            <a:avLst/>
          </a:prstGeom>
        </p:spPr>
        <p:txBody>
          <a:bodyPr/>
          <a:lstStyle/>
          <a:p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7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7940664"/>
      </p:ext>
    </p:extLst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576262" y="1290246"/>
            <a:ext cx="10944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990000"/>
                </a:solidFill>
                <a:latin typeface="+mj-lt"/>
              </a:rPr>
              <a:t>Количество мест для приёма на обучение по различным условиям поступления (2025 г.):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45723"/>
              </p:ext>
            </p:extLst>
          </p:nvPr>
        </p:nvGraphicFramePr>
        <p:xfrm>
          <a:off x="576263" y="1813988"/>
          <a:ext cx="10944224" cy="3614613"/>
        </p:xfrm>
        <a:graphic>
          <a:graphicData uri="http://schemas.openxmlformats.org/drawingml/2006/table">
            <a:tbl>
              <a:tblPr/>
              <a:tblGrid>
                <a:gridCol w="932317"/>
                <a:gridCol w="5277192"/>
                <a:gridCol w="714674"/>
                <a:gridCol w="1697350"/>
                <a:gridCol w="1593075"/>
                <a:gridCol w="729616"/>
              </a:tblGrid>
              <a:tr h="69716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Код</a:t>
                      </a:r>
                    </a:p>
                  </a:txBody>
                  <a:tcPr marL="5072" marR="5072" marT="72000" marB="72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Направление подготовки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специальности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/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(направленность (профиль) / специализация)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072" marR="5072" marT="72000" marB="72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5072" marR="5072" marT="72000" marB="72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Контрольные цифры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приёма (бюджет)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072" marR="5072" marT="72000" marB="72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 договорам об оказании платных образовательных услуг</a:t>
                      </a:r>
                    </a:p>
                  </a:txBody>
                  <a:tcPr marL="5072" marR="5072" marT="72000" marB="72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Кол-во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групп</a:t>
                      </a:r>
                    </a:p>
                  </a:txBody>
                  <a:tcPr marL="5072" marR="5072" marT="72000" marB="72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1443">
                <a:tc gridSpan="6">
                  <a:txBody>
                    <a:bodyPr/>
                    <a:lstStyle/>
                    <a:p>
                      <a:pPr marL="72000" algn="l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Очная форма обучения: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072" marR="5072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072" marR="5072" marT="5072" marB="50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072" marR="5072" marT="5072" marB="50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072" marR="5072" marT="5072" marB="50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072" marR="5072" marT="5072" marB="50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072" marR="5072" marT="5072" marB="50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</a:tr>
              <a:tr h="353351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08.03.01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072" marR="5072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Строительство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(Промышленное и гражданское строительство; Производство и применение строительных материалов, изделий и конструкций; Водоснабжение и водоотведение; Теплогазоснабжение и вентиляция; Автомобильные дороги; Организация инвестиционно-строительной деятельности; Объекты транспортной инфраструктуры)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072" marR="5072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072" marR="5072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072" marR="5072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072" marR="5072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072" marR="5072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0670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08.05.01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072" marR="5072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Строительство уникальных зданий и сооружений (Строительство высотных и большепролетных зданий и сооружений)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072" marR="5072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072" marR="5072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072" marR="5072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072" marR="5072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072" marR="5072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1443">
                <a:tc gridSpan="6">
                  <a:txBody>
                    <a:bodyPr/>
                    <a:lstStyle/>
                    <a:p>
                      <a:pPr marL="720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Очно-заочная форма обучения:</a:t>
                      </a:r>
                    </a:p>
                  </a:txBody>
                  <a:tcPr marL="5072" marR="5072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072" marR="5072" marT="5072" marB="50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072" marR="5072" marT="5072" marB="50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072" marR="5072" marT="5072" marB="50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072" marR="5072" marT="5072" marB="50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072" marR="5072" marT="5072" marB="50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</a:tr>
              <a:tr h="3533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08.03.01</a:t>
                      </a:r>
                    </a:p>
                  </a:txBody>
                  <a:tcPr marL="5072" marR="5072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Строительство (Промышленное и гражданское строительство)</a:t>
                      </a:r>
                    </a:p>
                  </a:txBody>
                  <a:tcPr marL="5072" marR="5072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072" marR="5072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072" marR="5072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072" marR="5072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072" marR="5072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97065" y="452899"/>
            <a:ext cx="11045967" cy="35743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+mj-lt"/>
              </a:rPr>
              <a:t>СТРОИТЕЛЬНЫЙ ИНСТИТУТ ТИУ (БАКАЛАВРИАТ, СПЕЦИАЛИТЕТ)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97065" y="810338"/>
            <a:ext cx="11045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+mj-lt"/>
              </a:rPr>
              <a:t>Форма обучения: </a:t>
            </a:r>
            <a:r>
              <a:rPr lang="ru-RU" sz="1400" dirty="0">
                <a:latin typeface="+mj-lt"/>
              </a:rPr>
              <a:t>очная (ОФО) / очно-заочная (</a:t>
            </a:r>
            <a:r>
              <a:rPr lang="ru-RU" sz="1400" dirty="0" smtClean="0">
                <a:latin typeface="+mj-lt"/>
              </a:rPr>
              <a:t>ОЗФО)     </a:t>
            </a:r>
            <a:r>
              <a:rPr lang="ru-RU" sz="1400" b="1" dirty="0" smtClean="0">
                <a:latin typeface="+mj-lt"/>
              </a:rPr>
              <a:t>Срок </a:t>
            </a:r>
            <a:r>
              <a:rPr lang="ru-RU" sz="1400" b="1" dirty="0">
                <a:latin typeface="+mj-lt"/>
              </a:rPr>
              <a:t>обучения: </a:t>
            </a:r>
            <a:r>
              <a:rPr lang="ru-RU" sz="1400" dirty="0">
                <a:latin typeface="+mj-lt"/>
              </a:rPr>
              <a:t>4 года / 5 лет</a:t>
            </a:r>
          </a:p>
        </p:txBody>
      </p:sp>
      <p:sp>
        <p:nvSpPr>
          <p:cNvPr id="11" name="Нижний колонтитул 2">
            <a:extLst>
              <a:ext uri="{FF2B5EF4-FFF2-40B4-BE49-F238E27FC236}">
                <a16:creationId xmlns:a16="http://schemas.microsoft.com/office/drawing/2014/main" xmlns="" id="{0ED71203-4DFA-3233-C9FB-55F9705A155C}"/>
              </a:ext>
            </a:extLst>
          </p:cNvPr>
          <p:cNvSpPr txBox="1">
            <a:spLocks/>
          </p:cNvSpPr>
          <p:nvPr/>
        </p:nvSpPr>
        <p:spPr>
          <a:xfrm>
            <a:off x="610439" y="6325889"/>
            <a:ext cx="6256205" cy="364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2" b="0" i="0" kern="120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/ </a:t>
            </a: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Строительный институт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99833" y="6316437"/>
            <a:ext cx="2743200" cy="333065"/>
          </a:xfrm>
          <a:prstGeom prst="rect">
            <a:avLst/>
          </a:prstGeom>
        </p:spPr>
        <p:txBody>
          <a:bodyPr/>
          <a:lstStyle/>
          <a:p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8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5262975"/>
      </p:ext>
    </p:extLst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97064" y="1226469"/>
            <a:ext cx="538291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</a:rPr>
              <a:t>Область профессиональной деятельности</a:t>
            </a:r>
            <a:r>
              <a:rPr lang="ru-RU" sz="1400" b="1" dirty="0" smtClean="0">
                <a:solidFill>
                  <a:srgbClr val="990000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инженерные </a:t>
            </a:r>
            <a:r>
              <a:rPr lang="ru-RU" sz="1200" dirty="0"/>
              <a:t>изыскания, проектирование, возведение, эксплуатация, оценка и реконструкция зданий и сооружений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инженерное обеспечение и оборудование строительных объектов и городских территорий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применение машин, оборудования и технологий для строительства и производства строительных материалов, изделий и конструкций</a:t>
            </a:r>
          </a:p>
        </p:txBody>
      </p:sp>
      <p:pic>
        <p:nvPicPr>
          <p:cNvPr id="2050" name="Picture 2" descr="C:\Users\term7\Desktop\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0"/>
          <a:stretch/>
        </p:blipFill>
        <p:spPr bwMode="auto">
          <a:xfrm>
            <a:off x="6315749" y="4081219"/>
            <a:ext cx="3661481" cy="2084086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308740" y="1226469"/>
            <a:ext cx="5211748" cy="2022874"/>
          </a:xfrm>
          <a:prstGeom prst="rect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txBody>
          <a:bodyPr wrap="square">
            <a:noAutofit/>
          </a:bodyPr>
          <a:lstStyle/>
          <a:p>
            <a:r>
              <a:rPr lang="ru-RU" sz="1400" b="1" dirty="0">
                <a:solidFill>
                  <a:srgbClr val="990000"/>
                </a:solidFill>
              </a:rPr>
              <a:t>Направленности (профили):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Промышленное и гражданское строительство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Автомобильные дороги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Теплогазоснабжение и вентиляция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Водоснабжение и водоотведение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Производство и применение строительных материалов, изделий и конструкций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Организация инвестиционно-строительной деятельности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Объекты транспортной инфраструктуры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7064" y="3446754"/>
            <a:ext cx="559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Математика </a:t>
            </a:r>
            <a:r>
              <a:rPr lang="en-US" sz="1200" b="1" dirty="0"/>
              <a:t>[</a:t>
            </a:r>
            <a:r>
              <a:rPr lang="ru-RU" sz="1200" b="1" dirty="0"/>
              <a:t>39</a:t>
            </a:r>
            <a:r>
              <a:rPr lang="en-US" sz="1200" b="1" dirty="0"/>
              <a:t>]</a:t>
            </a:r>
            <a:r>
              <a:rPr lang="ru-RU" sz="1200" b="1" dirty="0"/>
              <a:t>, Русский язык </a:t>
            </a:r>
            <a:r>
              <a:rPr lang="en-US" sz="1200" b="1" dirty="0"/>
              <a:t>[</a:t>
            </a:r>
            <a:r>
              <a:rPr lang="ru-RU" sz="1200" b="1" dirty="0"/>
              <a:t>40</a:t>
            </a:r>
            <a:r>
              <a:rPr lang="en-US" sz="1200" b="1" dirty="0"/>
              <a:t>]</a:t>
            </a:r>
            <a:r>
              <a:rPr lang="ru-RU" sz="1200" b="1" dirty="0"/>
              <a:t>, Физика </a:t>
            </a:r>
            <a:r>
              <a:rPr lang="en-US" sz="1200" b="1" dirty="0"/>
              <a:t>[</a:t>
            </a:r>
            <a:r>
              <a:rPr lang="ru-RU" sz="1200" b="1" dirty="0"/>
              <a:t>39</a:t>
            </a:r>
            <a:r>
              <a:rPr lang="en-US" sz="1200" b="1" dirty="0"/>
              <a:t>]</a:t>
            </a:r>
            <a:r>
              <a:rPr lang="ru-RU" sz="1200" b="1" dirty="0"/>
              <a:t>, </a:t>
            </a:r>
            <a:r>
              <a:rPr lang="ru-RU" sz="1200" b="1" dirty="0" smtClean="0"/>
              <a:t>Информатика</a:t>
            </a:r>
            <a:br>
              <a:rPr lang="ru-RU" sz="1200" b="1" dirty="0" smtClean="0"/>
            </a:br>
            <a:r>
              <a:rPr lang="ru-RU" sz="1200" b="1" dirty="0" smtClean="0"/>
              <a:t>и </a:t>
            </a:r>
            <a:r>
              <a:rPr lang="ru-RU" sz="1200" b="1" dirty="0"/>
              <a:t>информационно-коммуникационные технологии </a:t>
            </a:r>
            <a:r>
              <a:rPr lang="en-US" sz="1200" b="1" dirty="0"/>
              <a:t>[44]</a:t>
            </a:r>
            <a:endParaRPr lang="ru-RU" sz="1200" b="1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576263" y="3376814"/>
            <a:ext cx="5231705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6290004" y="3425852"/>
            <a:ext cx="238044" cy="1679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290004" y="3651287"/>
            <a:ext cx="238044" cy="1679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35142" y="3395844"/>
            <a:ext cx="28552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очная </a:t>
            </a:r>
            <a:r>
              <a:rPr lang="ru-RU" sz="1000" dirty="0"/>
              <a:t>/ очно-заочная форма обучения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528048" y="3612151"/>
            <a:ext cx="17427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smtClean="0"/>
              <a:t>очная </a:t>
            </a:r>
            <a:r>
              <a:rPr lang="ru-RU" sz="1000" dirty="0"/>
              <a:t>форма обучения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97065" y="3050617"/>
            <a:ext cx="51718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</a:rPr>
              <a:t>Перечень вступительных испытаний (2025 г.):</a:t>
            </a:r>
            <a:endParaRPr lang="ru-RU" sz="1400" dirty="0"/>
          </a:p>
        </p:txBody>
      </p:sp>
      <p:pic>
        <p:nvPicPr>
          <p:cNvPr id="17" name="Picture 2" descr="C:\Users\балда\Desktop\prom-stroy-0.jpg"/>
          <p:cNvPicPr>
            <a:picLocks noChangeAspect="1" noChangeArrowheads="1"/>
          </p:cNvPicPr>
          <p:nvPr/>
        </p:nvPicPr>
        <p:blipFill rotWithShape="1">
          <a:blip r:embed="rId4" cstate="print"/>
          <a:srcRect t="10699" b="7713"/>
          <a:stretch/>
        </p:blipFill>
        <p:spPr bwMode="auto">
          <a:xfrm>
            <a:off x="576263" y="4081219"/>
            <a:ext cx="3687226" cy="208408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+mj-lt"/>
              </a:rPr>
              <a:t>08.03.01 «СТРОИТЕЛЬСТВО»</a:t>
            </a:r>
            <a:endParaRPr lang="ru-RU" dirty="0">
              <a:latin typeface="+mj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7065" y="810338"/>
            <a:ext cx="11045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+mj-lt"/>
              </a:rPr>
              <a:t>Квалификация</a:t>
            </a:r>
            <a:r>
              <a:rPr lang="ru-RU" sz="1400" b="1" dirty="0" smtClean="0">
                <a:latin typeface="+mj-lt"/>
              </a:rPr>
              <a:t>:</a:t>
            </a:r>
            <a:r>
              <a:rPr lang="ru-RU" sz="1400" dirty="0" smtClean="0">
                <a:latin typeface="+mj-lt"/>
              </a:rPr>
              <a:t> бакалавр     </a:t>
            </a:r>
            <a:r>
              <a:rPr lang="ru-RU" sz="1400" b="1" dirty="0" smtClean="0">
                <a:latin typeface="+mj-lt"/>
              </a:rPr>
              <a:t>Форма </a:t>
            </a:r>
            <a:r>
              <a:rPr lang="ru-RU" sz="1400" b="1" dirty="0">
                <a:latin typeface="+mj-lt"/>
              </a:rPr>
              <a:t>обучения: </a:t>
            </a:r>
            <a:r>
              <a:rPr lang="ru-RU" sz="1400" dirty="0">
                <a:latin typeface="+mj-lt"/>
              </a:rPr>
              <a:t>очная (ОФО) / очно-заочная (ОЗФО</a:t>
            </a:r>
            <a:r>
              <a:rPr lang="ru-RU" sz="1400" dirty="0" smtClean="0">
                <a:latin typeface="+mj-lt"/>
              </a:rPr>
              <a:t>)     </a:t>
            </a:r>
            <a:r>
              <a:rPr lang="ru-RU" sz="1400" b="1" dirty="0" smtClean="0">
                <a:latin typeface="+mj-lt"/>
              </a:rPr>
              <a:t>Срок </a:t>
            </a:r>
            <a:r>
              <a:rPr lang="ru-RU" sz="1400" b="1" dirty="0">
                <a:latin typeface="+mj-lt"/>
              </a:rPr>
              <a:t>обучения: </a:t>
            </a:r>
            <a:r>
              <a:rPr lang="ru-RU" sz="1400" dirty="0">
                <a:latin typeface="+mj-lt"/>
              </a:rPr>
              <a:t>4 года / 5 лет</a:t>
            </a:r>
          </a:p>
        </p:txBody>
      </p:sp>
      <p:sp>
        <p:nvSpPr>
          <p:cNvPr id="24" name="Нижний колонтитул 2">
            <a:extLst>
              <a:ext uri="{FF2B5EF4-FFF2-40B4-BE49-F238E27FC236}">
                <a16:creationId xmlns:a16="http://schemas.microsoft.com/office/drawing/2014/main" xmlns="" id="{0ED71203-4DFA-3233-C9FB-55F9705A155C}"/>
              </a:ext>
            </a:extLst>
          </p:cNvPr>
          <p:cNvSpPr txBox="1">
            <a:spLocks/>
          </p:cNvSpPr>
          <p:nvPr/>
        </p:nvSpPr>
        <p:spPr>
          <a:xfrm>
            <a:off x="610439" y="6325889"/>
            <a:ext cx="6256205" cy="364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2" b="0" i="0" kern="120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/ </a:t>
            </a: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Строительный институт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99833" y="6316437"/>
            <a:ext cx="2743200" cy="333065"/>
          </a:xfrm>
          <a:prstGeom prst="rect">
            <a:avLst/>
          </a:prstGeom>
        </p:spPr>
        <p:txBody>
          <a:bodyPr/>
          <a:lstStyle/>
          <a:p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9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9455318"/>
      </p:ext>
    </p:extLst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презентации ТИУ (градиент 23)">
  <a:themeElements>
    <a:clrScheme name="ТИУ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489"/>
      </a:accent1>
      <a:accent2>
        <a:srgbClr val="007EB2"/>
      </a:accent2>
      <a:accent3>
        <a:srgbClr val="4F5356"/>
      </a:accent3>
      <a:accent4>
        <a:srgbClr val="119BAF"/>
      </a:accent4>
      <a:accent5>
        <a:srgbClr val="68243A"/>
      </a:accent5>
      <a:accent6>
        <a:srgbClr val="42BC98"/>
      </a:accent6>
      <a:hlink>
        <a:srgbClr val="CBCFCE"/>
      </a:hlink>
      <a:folHlink>
        <a:srgbClr val="954F72"/>
      </a:folHlink>
    </a:clrScheme>
    <a:fontScheme name="Другая 1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 anchor="b">
        <a:spAutoFit/>
      </a:bodyPr>
      <a:lstStyle>
        <a:defPPr>
          <a:defRPr sz="1400" dirty="0" smtClean="0">
            <a:latin typeface="Montserrat" panose="00000500000000000000" pitchFamily="2" charset="-52"/>
            <a:ea typeface="Fedra Sans Alt Pro Light" charset="0"/>
            <a:cs typeface="Fedra Sans Alt Pro Light" charset="0"/>
          </a:defRPr>
        </a:defPPr>
      </a:lst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 ТИУ (градиент 23)</Template>
  <TotalTime>4712</TotalTime>
  <Words>3069</Words>
  <Application>Microsoft Office PowerPoint</Application>
  <PresentationFormat>Произвольный</PresentationFormat>
  <Paragraphs>428</Paragraphs>
  <Slides>19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ШАБЛОН презентации ТИУ (градиент 23)</vt:lpstr>
      <vt:lpstr>СТРОИТЕЛЬНЫЙ ИНСТИТУТ</vt:lpstr>
      <vt:lpstr>УВАЖАЕМЫЕ АБИТУРИЕНТЫ!</vt:lpstr>
      <vt:lpstr>СТРОИТЕЛЬНЫЙ ИНСТИТУТ ТИУ (БАКАЛАВРИАТ, СПЕЦИАЛИТЕТ)</vt:lpstr>
      <vt:lpstr>СТРОИТЕЛЬНЫЙ ИНСТИТУТ ТИУ (БАКАЛАВРИАТ, СПЕЦИАЛИТЕТ)</vt:lpstr>
      <vt:lpstr>СТРОИТЕЛЬНЫЙ ИНСТИТУТ ТИУ (БАКАЛАВРИАТ, СПЕЦИАЛИТЕТ)</vt:lpstr>
      <vt:lpstr>СТРОИТЕЛЬНЫЙ ИНСТИТУТ ТИУ (БАКАЛАВРИАТ, СПЕЦИАЛИТЕТ)</vt:lpstr>
      <vt:lpstr>СТРОИТЕЛЬНЫЙ ИНСТИТУТ ТИУ (БАКАЛАВРИАТ, СПЕЦИАЛИТЕТ)</vt:lpstr>
      <vt:lpstr>СТРОИТЕЛЬНЫЙ ИНСТИТУТ ТИУ (БАКАЛАВРИАТ, СПЕЦИАЛИТЕТ)</vt:lpstr>
      <vt:lpstr>08.03.01 «СТРОИТЕЛЬСТВО»</vt:lpstr>
      <vt:lpstr>08.03.01 «СТРОИТЕЛЬСТВО»</vt:lpstr>
      <vt:lpstr>08.03.01 «СТРОИТЕЛЬСТВО»</vt:lpstr>
      <vt:lpstr>08.05.01 «СТРОИТЕЛЬСТВО УНИКАЛЬНЫХ ЗДАНИЙ И СООРУЖЕНИЙ»</vt:lpstr>
      <vt:lpstr>08.05.01 «СТРОИТЕЛЬСТВО УНИКАЛЬНЫХ ЗДАНИЙ И СООРУЖЕНИЙ»</vt:lpstr>
      <vt:lpstr>МОЛОДЕЖНАЯ ПОЛИТИКА</vt:lpstr>
      <vt:lpstr>МОЛОДЕЖНАЯ ПОЛИТИКА</vt:lpstr>
      <vt:lpstr>МОЛОДЕЖНАЯ ПОЛИТИКА</vt:lpstr>
      <vt:lpstr>Молодежная политика</vt:lpstr>
      <vt:lpstr>Презентация PowerPoint</vt:lpstr>
      <vt:lpstr>КОНТАКТЫ ДИРЕКЦИИ СТРОИТЕЛЬНОГО ИНСТИТУТА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term7</dc:creator>
  <cp:lastModifiedBy>Чальцева Юлия Константиновна</cp:lastModifiedBy>
  <cp:revision>282</cp:revision>
  <cp:lastPrinted>2021-11-26T15:59:51Z</cp:lastPrinted>
  <dcterms:created xsi:type="dcterms:W3CDTF">2018-07-04T07:05:18Z</dcterms:created>
  <dcterms:modified xsi:type="dcterms:W3CDTF">2025-05-28T08:42:58Z</dcterms:modified>
</cp:coreProperties>
</file>