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4"/>
  </p:sldMasterIdLst>
  <p:notesMasterIdLst>
    <p:notesMasterId r:id="rId11"/>
  </p:notesMasterIdLst>
  <p:sldIdLst>
    <p:sldId id="279" r:id="rId5"/>
    <p:sldId id="276" r:id="rId6"/>
    <p:sldId id="272" r:id="rId7"/>
    <p:sldId id="273" r:id="rId8"/>
    <p:sldId id="261" r:id="rId9"/>
    <p:sldId id="280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5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93333CB-4136-4829-8155-B214C241372E}">
  <a:tblStyle styleId="{893333CB-4136-4829-8155-B214C241372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62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0925468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«Газпромнефть Энергосистемы»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34044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380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cad683d98f_0_2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cad683d98f_0_2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4727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 Заголовок 2 стр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омер слайда 1">
            <a:extLst>
              <a:ext uri="{FF2B5EF4-FFF2-40B4-BE49-F238E27FC236}">
                <a16:creationId xmlns:a16="http://schemas.microsoft.com/office/drawing/2014/main" xmlns="" id="{F6C8F711-BD2D-D043-9CC3-B3AB7DB518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43316" y="4730857"/>
            <a:ext cx="241650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 Narrow" panose="020B0604020202020204" pitchFamily="34" charset="0"/>
              </a:rPr>
              <a:t>ГАЗПРОМ НЕФТЬ   </a:t>
            </a:r>
            <a:fld id="{D58DDE06-DF15-0A4F-A85A-4EB38848D8EB}" type="slidenum">
              <a:rPr lang="ru-RU" smtClean="0">
                <a:latin typeface="Arial Narrow" panose="020B0604020202020204" pitchFamily="34" charset="0"/>
              </a:rPr>
              <a:pPr/>
              <a:t>‹#›</a:t>
            </a:fld>
            <a:endParaRPr lang="ru-RU" dirty="0">
              <a:latin typeface="Arial Narrow" panose="020B0604020202020204" pitchFamily="34" charset="0"/>
            </a:endParaRPr>
          </a:p>
        </p:txBody>
      </p:sp>
      <p:sp>
        <p:nvSpPr>
          <p:cNvPr id="17" name="Текст 6">
            <a:extLst>
              <a:ext uri="{FF2B5EF4-FFF2-40B4-BE49-F238E27FC236}">
                <a16:creationId xmlns:a16="http://schemas.microsoft.com/office/drawing/2014/main" xmlns="" id="{AE8D96D1-9D7D-7D43-97A8-5E90A9CC405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80583" y="4800167"/>
            <a:ext cx="4293394" cy="153590"/>
          </a:xfrm>
          <a:prstGeom prst="rect">
            <a:avLst/>
          </a:prstGeom>
        </p:spPr>
        <p:txBody>
          <a:bodyPr anchor="b"/>
          <a:lstStyle>
            <a:lvl1pPr>
              <a:defRPr lang="ru-RU" sz="600" b="0" i="0" kern="1200" cap="none" dirty="0">
                <a:solidFill>
                  <a:schemeClr val="bg1">
                    <a:lumMod val="50000"/>
                  </a:schemeClr>
                </a:solidFill>
                <a:latin typeface="Arial Narrow" panose="020B06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sp>
        <p:nvSpPr>
          <p:cNvPr id="18" name="Текст 12">
            <a:extLst>
              <a:ext uri="{FF2B5EF4-FFF2-40B4-BE49-F238E27FC236}">
                <a16:creationId xmlns:a16="http://schemas.microsoft.com/office/drawing/2014/main" xmlns="" id="{0720556C-A56D-CD43-B714-9FF254FC2C6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812757" y="212351"/>
            <a:ext cx="2147066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lang="ru-RU" sz="900" b="0" i="0" dirty="0">
                <a:solidFill>
                  <a:schemeClr val="bg1">
                    <a:lumMod val="50000"/>
                  </a:schemeClr>
                </a:solidFill>
                <a:latin typeface="Arial Narrow" panose="020B0604020202020204" pitchFamily="34" charset="0"/>
                <a:ea typeface="GPN_DIN Condensed Regular" panose="020B0504020202020204" pitchFamily="34" charset="0"/>
              </a:defRPr>
            </a:lvl1pPr>
          </a:lstStyle>
          <a:p>
            <a:pPr lvl="0" algn="r" defTabSz="685800"/>
            <a:r>
              <a:rPr lang="ru-RU" dirty="0"/>
              <a:t>НАВИГАЦИЯ СЛАЙДА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A3E3AA9A-EDB0-0A42-B704-FDCFC14E18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1065" y="214693"/>
            <a:ext cx="6524535" cy="521114"/>
          </a:xfrm>
        </p:spPr>
        <p:txBody>
          <a:bodyPr wrap="square"/>
          <a:lstStyle>
            <a:lvl1pPr>
              <a:defRPr sz="1800" b="1" i="0">
                <a:solidFill>
                  <a:srgbClr val="7E7E7E"/>
                </a:solidFill>
                <a:latin typeface="Arial Narrow" panose="020B0604020202020204" pitchFamily="34" charset="0"/>
                <a:ea typeface="GPN_DIN Condensed Bold" panose="020B07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  <a:br>
              <a:rPr lang="ru-RU" dirty="0"/>
            </a:br>
            <a:r>
              <a:rPr lang="ru-RU" dirty="0"/>
              <a:t>в 2 строки</a:t>
            </a:r>
          </a:p>
        </p:txBody>
      </p:sp>
    </p:spTree>
    <p:extLst>
      <p:ext uri="{BB962C8B-B14F-4D97-AF65-F5344CB8AC3E}">
        <p14:creationId xmlns:p14="http://schemas.microsoft.com/office/powerpoint/2010/main" val="2580844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 Заголовок 1 стр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омер слайда 1">
            <a:extLst>
              <a:ext uri="{FF2B5EF4-FFF2-40B4-BE49-F238E27FC236}">
                <a16:creationId xmlns:a16="http://schemas.microsoft.com/office/drawing/2014/main" xmlns="" id="{F6C8F711-BD2D-D043-9CC3-B3AB7DB518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43316" y="4730857"/>
            <a:ext cx="241650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 b="0" i="0">
                <a:solidFill>
                  <a:schemeClr val="tx1">
                    <a:tint val="75000"/>
                  </a:schemeClr>
                </a:solidFill>
                <a:latin typeface="GPN_DIN Condensed Regular" panose="020B0504020202020204" pitchFamily="34" charset="0"/>
                <a:ea typeface="GPN_DIN Condensed Regular" panose="020B0504020202020204" pitchFamily="34" charset="0"/>
              </a:defRPr>
            </a:lvl1pPr>
          </a:lstStyle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 Narrow" panose="020B0604020202020204" pitchFamily="34" charset="0"/>
              </a:rPr>
              <a:t>ГАЗПРОМ НЕФТЬ   </a:t>
            </a:r>
            <a:fld id="{D58DDE06-DF15-0A4F-A85A-4EB38848D8EB}" type="slidenum">
              <a:rPr lang="ru-RU" smtClean="0">
                <a:latin typeface="Arial Narrow" panose="020B0604020202020204" pitchFamily="34" charset="0"/>
              </a:rPr>
              <a:pPr/>
              <a:t>‹#›</a:t>
            </a:fld>
            <a:endParaRPr lang="ru-RU" dirty="0">
              <a:latin typeface="Arial Narrow" panose="020B0604020202020204" pitchFamily="34" charset="0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xmlns="" id="{1AC9CFC8-9240-794B-99C5-9E7F77ABB6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1065" y="214693"/>
            <a:ext cx="6524535" cy="521114"/>
          </a:xfrm>
        </p:spPr>
        <p:txBody>
          <a:bodyPr wrap="square"/>
          <a:lstStyle>
            <a:lvl1pPr algn="l" defTabSz="6858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ru-RU" sz="1800" b="1" i="0" kern="1200" cap="all" baseline="0" dirty="0">
                <a:solidFill>
                  <a:srgbClr val="7E7E7E"/>
                </a:solidFill>
                <a:latin typeface="Arial Narrow" panose="020B0604020202020204" pitchFamily="34" charset="0"/>
                <a:ea typeface="GPN_DIN Condensed Bold" panose="020B0704020202020204" pitchFamily="34" charset="0"/>
                <a:cs typeface="+mj-cs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17" name="Текст 6">
            <a:extLst>
              <a:ext uri="{FF2B5EF4-FFF2-40B4-BE49-F238E27FC236}">
                <a16:creationId xmlns:a16="http://schemas.microsoft.com/office/drawing/2014/main" xmlns="" id="{AE8D96D1-9D7D-7D43-97A8-5E90A9CC405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80583" y="4800167"/>
            <a:ext cx="4293394" cy="153590"/>
          </a:xfrm>
          <a:prstGeom prst="rect">
            <a:avLst/>
          </a:prstGeom>
        </p:spPr>
        <p:txBody>
          <a:bodyPr anchor="b"/>
          <a:lstStyle>
            <a:lvl1pPr>
              <a:defRPr lang="ru-RU" sz="600" b="0" i="0" kern="1200" cap="none" dirty="0">
                <a:solidFill>
                  <a:schemeClr val="bg1">
                    <a:lumMod val="50000"/>
                  </a:schemeClr>
                </a:solidFill>
                <a:latin typeface="Arial Narrow" panose="020B0604020202020204" pitchFamily="34" charset="0"/>
                <a:ea typeface="GPN_DIN Condensed Regular" panose="020B0504020202020204" pitchFamily="34" charset="0"/>
                <a:cs typeface="+mn-cs"/>
              </a:defRPr>
            </a:lvl1pPr>
          </a:lstStyle>
          <a:p>
            <a:pPr lvl="0"/>
            <a:r>
              <a:rPr lang="ru-RU" dirty="0"/>
              <a:t>Нижний колонтитул</a:t>
            </a:r>
          </a:p>
        </p:txBody>
      </p:sp>
      <p:sp>
        <p:nvSpPr>
          <p:cNvPr id="18" name="Текст 12">
            <a:extLst>
              <a:ext uri="{FF2B5EF4-FFF2-40B4-BE49-F238E27FC236}">
                <a16:creationId xmlns:a16="http://schemas.microsoft.com/office/drawing/2014/main" xmlns="" id="{0720556C-A56D-CD43-B714-9FF254FC2C6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812757" y="212351"/>
            <a:ext cx="2147066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lang="ru-RU" sz="900" b="0" i="0" dirty="0">
                <a:solidFill>
                  <a:schemeClr val="bg1">
                    <a:lumMod val="50000"/>
                  </a:schemeClr>
                </a:solidFill>
                <a:latin typeface="Arial Narrow" panose="020B0604020202020204" pitchFamily="34" charset="0"/>
                <a:ea typeface="GPN_DIN Condensed Regular" panose="020B0504020202020204" pitchFamily="34" charset="0"/>
              </a:defRPr>
            </a:lvl1pPr>
          </a:lstStyle>
          <a:p>
            <a:pPr lvl="0" algn="r" defTabSz="685800"/>
            <a:r>
              <a:rPr lang="ru-RU" dirty="0"/>
              <a:t>НАВИГАЦИЯ СЛАЙДА</a:t>
            </a:r>
          </a:p>
        </p:txBody>
      </p:sp>
    </p:spTree>
    <p:extLst>
      <p:ext uri="{BB962C8B-B14F-4D97-AF65-F5344CB8AC3E}">
        <p14:creationId xmlns:p14="http://schemas.microsoft.com/office/powerpoint/2010/main" val="3950515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7170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62" r:id="rId10"/>
    <p:sldLayoutId id="2147483663" r:id="rId11"/>
    <p:sldLayoutId id="2147483664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3.svg"/><Relationship Id="rId12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11" Type="http://schemas.openxmlformats.org/officeDocument/2006/relationships/image" Target="../media/image51.svg"/><Relationship Id="rId10" Type="http://schemas.openxmlformats.org/officeDocument/2006/relationships/image" Target="../media/image3.png"/><Relationship Id="rId9" Type="http://schemas.openxmlformats.org/officeDocument/2006/relationships/image" Target="../media/image49.svg"/><Relationship Id="rId1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04800" y="1435250"/>
            <a:ext cx="9144000" cy="3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616500" y="1210475"/>
            <a:ext cx="8520600" cy="284840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l"/>
            <a:r>
              <a:rPr lang="ru-RU" sz="3600" b="1" cap="all" dirty="0" smtClean="0">
                <a:solidFill>
                  <a:srgbClr val="0D4194"/>
                </a:solidFill>
                <a:latin typeface="Arial Narrow"/>
                <a:ea typeface="Arial Narrow"/>
                <a:cs typeface="Arial Narrow"/>
              </a:rPr>
              <a:t>ВСЕРОССИЙСКИЙ </a:t>
            </a:r>
            <a:r>
              <a:rPr lang="ru-RU" sz="3600" b="1" cap="all" dirty="0">
                <a:solidFill>
                  <a:srgbClr val="0D4194"/>
                </a:solidFill>
                <a:latin typeface="Arial Narrow"/>
                <a:ea typeface="Arial Narrow"/>
                <a:cs typeface="Arial Narrow"/>
              </a:rPr>
              <a:t>КЕЙС-ЧЕМПИОНАТ ПО ВОДОПОДГОТОВКЕ ПРИ ЭКСПЛУАТАЦИИ ТЕПЛОЭНЕРГЕТИЧЕСКОГО </a:t>
            </a:r>
            <a:r>
              <a:rPr lang="ru-RU" sz="3600" b="1" cap="all" dirty="0" smtClean="0">
                <a:solidFill>
                  <a:srgbClr val="0D4194"/>
                </a:solidFill>
                <a:latin typeface="Arial Narrow"/>
                <a:ea typeface="Arial Narrow"/>
                <a:cs typeface="Arial Narrow"/>
              </a:rPr>
              <a:t>ОБОРУДОВАНИЯ</a:t>
            </a:r>
            <a:endParaRPr sz="3600" cap="all" dirty="0">
              <a:solidFill>
                <a:srgbClr val="0079C2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616500" y="4167700"/>
            <a:ext cx="3959400" cy="569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dirty="0">
                <a:solidFill>
                  <a:srgbClr val="0079C2"/>
                </a:solidFill>
                <a:latin typeface="Arial Narrow"/>
                <a:ea typeface="Arial Narrow"/>
                <a:cs typeface="Arial Narrow"/>
                <a:sym typeface="Arial Narrow"/>
              </a:rPr>
              <a:t>г. Тюмень, </a:t>
            </a:r>
            <a:r>
              <a:rPr lang="ru" sz="2500" dirty="0" smtClean="0">
                <a:solidFill>
                  <a:srgbClr val="0079C2"/>
                </a:solidFill>
                <a:latin typeface="Arial Narrow"/>
                <a:ea typeface="Arial Narrow"/>
                <a:cs typeface="Arial Narrow"/>
                <a:sym typeface="Arial Narrow"/>
              </a:rPr>
              <a:t>18 декабря 2026 </a:t>
            </a:r>
            <a:r>
              <a:rPr lang="ru" sz="2500" dirty="0">
                <a:solidFill>
                  <a:srgbClr val="0079C2"/>
                </a:solidFill>
                <a:latin typeface="Arial Narrow"/>
                <a:ea typeface="Arial Narrow"/>
                <a:cs typeface="Arial Narrow"/>
                <a:sym typeface="Arial Narrow"/>
              </a:rPr>
              <a:t>г.</a:t>
            </a:r>
            <a:endParaRPr sz="2500" dirty="0">
              <a:solidFill>
                <a:srgbClr val="0079C2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58" name="Google Shape;58;p13" title="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06536" y="213218"/>
            <a:ext cx="1525765" cy="99726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5291091" y="435006"/>
            <a:ext cx="18021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Эмблема вашего образовательного учреждения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013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4B48590-E97B-6C42-90C5-D501A49C08BC}"/>
              </a:ext>
            </a:extLst>
          </p:cNvPr>
          <p:cNvSpPr txBox="1"/>
          <p:nvPr/>
        </p:nvSpPr>
        <p:spPr>
          <a:xfrm>
            <a:off x="-472044" y="2939143"/>
            <a:ext cx="0" cy="0"/>
          </a:xfrm>
          <a:prstGeom prst="rect">
            <a:avLst/>
          </a:prstGeom>
          <a:noFill/>
        </p:spPr>
        <p:txBody>
          <a:bodyPr wrap="none" lIns="0" tIns="0" rIns="0" bIns="27000" rtlCol="0">
            <a:noAutofit/>
          </a:bodyPr>
          <a:lstStyle/>
          <a:p>
            <a:pPr defTabSz="685800">
              <a:lnSpc>
                <a:spcPct val="80000"/>
              </a:lnSpc>
              <a:spcBef>
                <a:spcPts val="225"/>
              </a:spcBef>
              <a:buClrTx/>
              <a:defRPr/>
            </a:pPr>
            <a:endParaRPr lang="ru-RU" sz="825" kern="1200" dirty="0" err="1">
              <a:solidFill>
                <a:srgbClr val="3C3C3C"/>
              </a:solidFill>
              <a:latin typeface="Arial Narrow" panose="020B0604020202020204" pitchFamily="34" charset="0"/>
              <a:ea typeface="+mn-ea"/>
              <a:cs typeface="+mn-cs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01187453-8943-6245-91ED-029FF0703F35}"/>
              </a:ext>
            </a:extLst>
          </p:cNvPr>
          <p:cNvSpPr/>
          <p:nvPr/>
        </p:nvSpPr>
        <p:spPr>
          <a:xfrm>
            <a:off x="252785" y="844153"/>
            <a:ext cx="2807121" cy="1674019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/>
          <a:lstStyle/>
          <a:p>
            <a:pPr defTabSz="685800" fontAlgn="t">
              <a:spcBef>
                <a:spcPts val="450"/>
              </a:spcBef>
              <a:buClrTx/>
              <a:defRPr/>
            </a:pPr>
            <a:endParaRPr lang="ru-RU" sz="900" kern="1200" dirty="0">
              <a:solidFill>
                <a:srgbClr val="000000"/>
              </a:solidFill>
              <a:latin typeface="Arial Narrow" panose="020B0606020202030204" pitchFamily="34" charset="0"/>
              <a:ea typeface="GPN_DIN Regular" panose="020B0504020202020204" pitchFamily="34" charset="0"/>
            </a:endParaRPr>
          </a:p>
          <a:p>
            <a:pPr defTabSz="685800" fontAlgn="t">
              <a:spcBef>
                <a:spcPts val="450"/>
              </a:spcBef>
              <a:buClrTx/>
              <a:defRPr/>
            </a:pPr>
            <a:endParaRPr lang="ru-RU" sz="900" kern="1200" dirty="0">
              <a:solidFill>
                <a:srgbClr val="000000"/>
              </a:solidFill>
              <a:latin typeface="Arial Narrow" panose="020B0606020202030204" pitchFamily="34" charset="0"/>
              <a:ea typeface="GPN_DIN Regular" panose="020B0504020202020204" pitchFamily="34" charset="0"/>
            </a:endParaRPr>
          </a:p>
          <a:p>
            <a:pPr defTabSz="685800" fontAlgn="t">
              <a:spcBef>
                <a:spcPts val="450"/>
              </a:spcBef>
              <a:buClrTx/>
              <a:defRPr/>
            </a:pPr>
            <a:endParaRPr lang="ru-RU" sz="900" kern="1200" dirty="0">
              <a:solidFill>
                <a:srgbClr val="000000"/>
              </a:solidFill>
              <a:latin typeface="Arial Narrow" panose="020B0606020202030204" pitchFamily="34" charset="0"/>
              <a:ea typeface="GPN_DIN Regular" panose="020B0504020202020204" pitchFamily="34" charset="0"/>
            </a:endParaRP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xmlns="" id="{995A0FDC-FC21-4844-9762-883B21FD26F0}"/>
              </a:ext>
            </a:extLst>
          </p:cNvPr>
          <p:cNvSpPr/>
          <p:nvPr/>
        </p:nvSpPr>
        <p:spPr>
          <a:xfrm>
            <a:off x="3168626" y="844153"/>
            <a:ext cx="2807121" cy="1674019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/>
          <a:lstStyle/>
          <a:p>
            <a:pPr defTabSz="685800" fontAlgn="t">
              <a:spcBef>
                <a:spcPts val="450"/>
              </a:spcBef>
              <a:buClrTx/>
              <a:defRPr/>
            </a:pPr>
            <a:endParaRPr lang="ru-RU" sz="900" kern="1200" dirty="0">
              <a:solidFill>
                <a:srgbClr val="000000"/>
              </a:solidFill>
              <a:latin typeface="Arial Narrow" panose="020B0606020202030204" pitchFamily="34" charset="0"/>
              <a:ea typeface="GPN_DIN Regular" panose="020B0504020202020204" pitchFamily="34" charset="0"/>
            </a:endParaRPr>
          </a:p>
          <a:p>
            <a:pPr defTabSz="685800" fontAlgn="t">
              <a:spcBef>
                <a:spcPts val="450"/>
              </a:spcBef>
              <a:buClrTx/>
              <a:defRPr/>
            </a:pPr>
            <a:endParaRPr lang="ru-RU" sz="900" kern="1200" dirty="0">
              <a:solidFill>
                <a:srgbClr val="000000"/>
              </a:solidFill>
              <a:latin typeface="Arial Narrow" panose="020B0606020202030204" pitchFamily="34" charset="0"/>
              <a:ea typeface="GPN_DIN Regular" panose="020B0504020202020204" pitchFamily="34" charset="0"/>
            </a:endParaRPr>
          </a:p>
          <a:p>
            <a:pPr defTabSz="685800" fontAlgn="t">
              <a:spcBef>
                <a:spcPts val="450"/>
              </a:spcBef>
              <a:buClrTx/>
              <a:defRPr/>
            </a:pPr>
            <a:endParaRPr lang="ru-RU" sz="900" kern="1200" dirty="0">
              <a:solidFill>
                <a:srgbClr val="000000"/>
              </a:solidFill>
              <a:latin typeface="Arial Narrow" panose="020B0606020202030204" pitchFamily="34" charset="0"/>
              <a:ea typeface="GPN_DIN Regular" panose="020B0504020202020204" pitchFamily="34" charset="0"/>
            </a:endParaRPr>
          </a:p>
          <a:p>
            <a:pPr defTabSz="685800" fontAlgn="t">
              <a:spcBef>
                <a:spcPts val="450"/>
              </a:spcBef>
              <a:buClrTx/>
              <a:defRPr/>
            </a:pPr>
            <a:endParaRPr lang="ru-RU" sz="900" kern="1200" dirty="0">
              <a:solidFill>
                <a:srgbClr val="000000"/>
              </a:solidFill>
              <a:latin typeface="Arial Narrow" panose="020B0606020202030204" pitchFamily="34" charset="0"/>
              <a:ea typeface="GPN_DIN Regular" panose="020B0504020202020204" pitchFamily="34" charset="0"/>
            </a:endParaRPr>
          </a:p>
          <a:p>
            <a:pPr defTabSz="685800" fontAlgn="t">
              <a:spcBef>
                <a:spcPts val="450"/>
              </a:spcBef>
              <a:buClrTx/>
              <a:defRPr/>
            </a:pPr>
            <a:endParaRPr lang="ru-RU" sz="900" kern="1200" dirty="0">
              <a:solidFill>
                <a:srgbClr val="000000"/>
              </a:solidFill>
              <a:latin typeface="Arial Narrow" panose="020B0606020202030204" pitchFamily="34" charset="0"/>
              <a:ea typeface="GPN_DIN Regular" panose="020B0504020202020204" pitchFamily="34" charset="0"/>
            </a:endParaRP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xmlns="" id="{0F4706B7-79B7-884F-A2A4-6B73A17B62F1}"/>
              </a:ext>
            </a:extLst>
          </p:cNvPr>
          <p:cNvSpPr/>
          <p:nvPr/>
        </p:nvSpPr>
        <p:spPr>
          <a:xfrm>
            <a:off x="6084094" y="844153"/>
            <a:ext cx="2807121" cy="1674019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/>
          <a:lstStyle/>
          <a:p>
            <a:pPr defTabSz="685800" fontAlgn="t">
              <a:spcBef>
                <a:spcPts val="450"/>
              </a:spcBef>
              <a:buClrTx/>
              <a:defRPr/>
            </a:pPr>
            <a:endParaRPr lang="ru-RU" sz="900" kern="1200" dirty="0">
              <a:solidFill>
                <a:srgbClr val="000000"/>
              </a:solidFill>
              <a:latin typeface="Arial Narrow" panose="020B0606020202030204" pitchFamily="34" charset="0"/>
              <a:ea typeface="GPN_DIN Regular" panose="020B0504020202020204" pitchFamily="34" charset="0"/>
            </a:endParaRPr>
          </a:p>
          <a:p>
            <a:pPr defTabSz="685800" fontAlgn="t">
              <a:spcBef>
                <a:spcPts val="450"/>
              </a:spcBef>
              <a:buClrTx/>
              <a:defRPr/>
            </a:pPr>
            <a:endParaRPr lang="ru-RU" sz="900" kern="1200" dirty="0">
              <a:solidFill>
                <a:srgbClr val="000000"/>
              </a:solidFill>
              <a:latin typeface="Arial Narrow" panose="020B0606020202030204" pitchFamily="34" charset="0"/>
              <a:ea typeface="GPN_DIN Regular" panose="020B0504020202020204" pitchFamily="34" charset="0"/>
            </a:endParaRPr>
          </a:p>
          <a:p>
            <a:pPr defTabSz="685800" fontAlgn="t">
              <a:spcBef>
                <a:spcPts val="450"/>
              </a:spcBef>
              <a:buClrTx/>
              <a:defRPr/>
            </a:pPr>
            <a:endParaRPr lang="ru-RU" sz="900" kern="1200" dirty="0">
              <a:solidFill>
                <a:srgbClr val="000000"/>
              </a:solidFill>
              <a:latin typeface="Arial Narrow" panose="020B0606020202030204" pitchFamily="34" charset="0"/>
              <a:ea typeface="GPN_DIN Regular" panose="020B0504020202020204" pitchFamily="34" charset="0"/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xmlns="" id="{9F233883-B740-5748-8F3D-5C3BE6E4BE57}"/>
              </a:ext>
            </a:extLst>
          </p:cNvPr>
          <p:cNvSpPr>
            <a:spLocks noChangeAspect="1"/>
          </p:cNvSpPr>
          <p:nvPr/>
        </p:nvSpPr>
        <p:spPr>
          <a:xfrm>
            <a:off x="357621" y="984083"/>
            <a:ext cx="337500" cy="337500"/>
          </a:xfrm>
          <a:prstGeom prst="ellipse">
            <a:avLst/>
          </a:pr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spcBef>
                <a:spcPts val="450"/>
              </a:spcBef>
              <a:buClrTx/>
              <a:defRPr/>
            </a:pPr>
            <a:r>
              <a:rPr lang="ru-RU" sz="1500" b="1" kern="1200" dirty="0">
                <a:solidFill>
                  <a:srgbClr val="FFFFFF"/>
                </a:solidFill>
                <a:latin typeface="Arial Narrow" panose="020B0606020202030204" pitchFamily="34" charset="0"/>
                <a:ea typeface="GPN_DIN Condensed Bold" panose="020B0704020202020204" pitchFamily="34" charset="0"/>
              </a:rPr>
              <a:t>1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xmlns="" id="{4AEF06B3-8C7D-AF4A-B8F6-43486433E059}"/>
              </a:ext>
            </a:extLst>
          </p:cNvPr>
          <p:cNvSpPr>
            <a:spLocks noChangeAspect="1"/>
          </p:cNvSpPr>
          <p:nvPr/>
        </p:nvSpPr>
        <p:spPr>
          <a:xfrm>
            <a:off x="3261138" y="984083"/>
            <a:ext cx="337500" cy="337500"/>
          </a:xfrm>
          <a:prstGeom prst="ellipse">
            <a:avLst/>
          </a:pr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spcBef>
                <a:spcPts val="450"/>
              </a:spcBef>
              <a:buClrTx/>
              <a:defRPr/>
            </a:pPr>
            <a:r>
              <a:rPr lang="ru-RU" sz="1500" b="1" kern="1200" dirty="0">
                <a:solidFill>
                  <a:srgbClr val="FFFFFF"/>
                </a:solidFill>
                <a:latin typeface="Arial Narrow" panose="020B0606020202030204" pitchFamily="34" charset="0"/>
                <a:ea typeface="GPN_DIN Condensed Bold" panose="020B0704020202020204" pitchFamily="34" charset="0"/>
              </a:rPr>
              <a:t>2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xmlns="" id="{D00C3C7C-2A64-1648-8571-83E508F0524B}"/>
              </a:ext>
            </a:extLst>
          </p:cNvPr>
          <p:cNvSpPr>
            <a:spLocks noChangeAspect="1"/>
          </p:cNvSpPr>
          <p:nvPr/>
        </p:nvSpPr>
        <p:spPr>
          <a:xfrm>
            <a:off x="6182468" y="984083"/>
            <a:ext cx="337500" cy="337500"/>
          </a:xfrm>
          <a:prstGeom prst="ellipse">
            <a:avLst/>
          </a:pr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spcBef>
                <a:spcPts val="450"/>
              </a:spcBef>
              <a:buClrTx/>
              <a:defRPr/>
            </a:pPr>
            <a:r>
              <a:rPr lang="ru-RU" sz="1500" b="1" kern="1200" dirty="0">
                <a:solidFill>
                  <a:srgbClr val="FFFFFF"/>
                </a:solidFill>
                <a:latin typeface="Arial Narrow" panose="020B0606020202030204" pitchFamily="34" charset="0"/>
                <a:ea typeface="GPN_DIN Condensed Bold" panose="020B0704020202020204" pitchFamily="34" charset="0"/>
              </a:rPr>
              <a:t>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03083D6-6FA5-A322-BEF3-7F718EDF44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ru-RU" cap="all" dirty="0" smtClean="0">
                <a:solidFill>
                  <a:schemeClr val="bg1">
                    <a:lumMod val="50000"/>
                  </a:schemeClr>
                </a:solidFill>
                <a:latin typeface="Arial Narrow" panose="020B0604020202020204" pitchFamily="34" charset="0"/>
              </a:rPr>
              <a:t>Водоподготовка в энергетике</a:t>
            </a:r>
            <a:endParaRPr lang="ru-RU" cap="all" dirty="0">
              <a:latin typeface="Arial Narrow" panose="020B0604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xmlns="" id="{93862C03-E5AF-CB77-CEB1-20B01AB73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 Narrow" panose="020B0606020202030204" pitchFamily="34" charset="0"/>
                <a:ea typeface="GPN_DIN Condensed Bold" panose="020B0706020202020204" pitchFamily="34" charset="77"/>
                <a:cs typeface="+mn-cs"/>
              </a:rPr>
              <a:t>Команда проекта</a:t>
            </a:r>
            <a:endParaRPr lang="x-none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7" name="Google Shape;58;p13" title="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12564" y="106531"/>
            <a:ext cx="1029596" cy="713332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/>
          <p:cNvSpPr txBox="1"/>
          <p:nvPr/>
        </p:nvSpPr>
        <p:spPr>
          <a:xfrm>
            <a:off x="6249881" y="192549"/>
            <a:ext cx="13838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 smtClean="0">
                <a:solidFill>
                  <a:srgbClr val="FF0000"/>
                </a:solidFill>
              </a:rPr>
              <a:t>Эмблема вашего образовательного учреждения</a:t>
            </a:r>
            <a:endParaRPr lang="ru-RU" sz="105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045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324D7876-E7E8-9551-66E6-319B1B74A3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ru-RU" cap="all" dirty="0">
                <a:solidFill>
                  <a:schemeClr val="bg1">
                    <a:lumMod val="50000"/>
                  </a:schemeClr>
                </a:solidFill>
                <a:latin typeface="Arial Narrow" panose="020B0604020202020204" pitchFamily="34" charset="0"/>
              </a:rPr>
              <a:t>Водоподготовка в энергетике</a:t>
            </a:r>
            <a:endParaRPr lang="ru-RU" cap="all" dirty="0">
              <a:latin typeface="Arial Narrow" panose="020B0604020202020204" pitchFamily="34" charset="0"/>
            </a:endParaRPr>
          </a:p>
        </p:txBody>
      </p:sp>
      <p:sp>
        <p:nvSpPr>
          <p:cNvPr id="4" name="Прямоугольник 155">
            <a:extLst>
              <a:ext uri="{FF2B5EF4-FFF2-40B4-BE49-F238E27FC236}">
                <a16:creationId xmlns:a16="http://schemas.microsoft.com/office/drawing/2014/main" xmlns="" id="{7C37C1A7-0D3B-0B85-A7CA-5AA53C2FE04D}"/>
              </a:ext>
            </a:extLst>
          </p:cNvPr>
          <p:cNvSpPr/>
          <p:nvPr/>
        </p:nvSpPr>
        <p:spPr>
          <a:xfrm>
            <a:off x="308050" y="971747"/>
            <a:ext cx="2805300" cy="486000"/>
          </a:xfrm>
          <a:prstGeom prst="rect">
            <a:avLst/>
          </a:pr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spcBef>
                <a:spcPts val="800"/>
              </a:spcBef>
            </a:pPr>
            <a:r>
              <a:rPr lang="ru-RU" sz="1050" b="1" cap="all" dirty="0" smtClean="0">
                <a:solidFill>
                  <a:schemeClr val="bg1"/>
                </a:solidFill>
                <a:latin typeface="Arial Narrow" panose="020B0604020202020204" pitchFamily="34" charset="0"/>
                <a:ea typeface="GPN_DIN Condensed Bold" panose="020B0706020202020204" pitchFamily="34" charset="0"/>
                <a:cs typeface="Arial" panose="020B0604020202020204" pitchFamily="34" charset="0"/>
              </a:rPr>
              <a:t>Презентация проекта должна содержать обязательные элементы оформления</a:t>
            </a:r>
            <a:endParaRPr lang="ru-RU" sz="1050" b="1" cap="all" dirty="0">
              <a:solidFill>
                <a:schemeClr val="bg1"/>
              </a:solidFill>
              <a:latin typeface="Arial Narrow" panose="020B0604020202020204" pitchFamily="34" charset="0"/>
              <a:ea typeface="GPN_DIN Condensed Bold" panose="020B0706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162">
            <a:extLst>
              <a:ext uri="{FF2B5EF4-FFF2-40B4-BE49-F238E27FC236}">
                <a16:creationId xmlns:a16="http://schemas.microsoft.com/office/drawing/2014/main" xmlns="" id="{CEF87FD4-CA9A-70AB-24BB-EC2845E191AB}"/>
              </a:ext>
            </a:extLst>
          </p:cNvPr>
          <p:cNvSpPr/>
          <p:nvPr/>
        </p:nvSpPr>
        <p:spPr>
          <a:xfrm>
            <a:off x="308050" y="1564722"/>
            <a:ext cx="2805300" cy="254563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/>
          <a:lstStyle/>
          <a:p>
            <a:pPr marL="132300" indent="-132300" eaLnBrk="0" fontAlgn="base" hangingPunct="0">
              <a:spcBef>
                <a:spcPts val="450"/>
              </a:spcBef>
              <a:buSzPct val="100000"/>
              <a:buFont typeface="Wingdings" pitchFamily="2" charset="2"/>
              <a:buChar char="§"/>
            </a:pPr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GPN_DIN Regular" panose="020B0504020202020204" pitchFamily="34" charset="0"/>
              </a:rPr>
              <a:t>На </a:t>
            </a:r>
            <a:r>
              <a:rPr lang="ru-RU" sz="1050" dirty="0" smtClean="0">
                <a:solidFill>
                  <a:schemeClr val="tx1"/>
                </a:solidFill>
                <a:latin typeface="Arial" panose="020B0604020202020204" pitchFamily="34" charset="0"/>
                <a:ea typeface="GPN_DIN Regular" panose="020B0504020202020204" pitchFamily="34" charset="0"/>
              </a:rPr>
              <a:t>каждом листе: эмблема вашего образовательного учреждения</a:t>
            </a:r>
          </a:p>
          <a:p>
            <a:pPr marL="132300" indent="-132300" eaLnBrk="0" fontAlgn="base" hangingPunct="0">
              <a:spcBef>
                <a:spcPts val="450"/>
              </a:spcBef>
              <a:buSzPct val="100000"/>
              <a:buFont typeface="Wingdings" pitchFamily="2" charset="2"/>
              <a:buChar char="§"/>
            </a:pPr>
            <a:r>
              <a:rPr lang="ru-RU" sz="1050" dirty="0" smtClean="0">
                <a:solidFill>
                  <a:schemeClr val="tx1"/>
                </a:solidFill>
                <a:latin typeface="Arial" panose="020B0604020202020204" pitchFamily="34" charset="0"/>
                <a:ea typeface="GPN_DIN Regular" panose="020B0504020202020204" pitchFamily="34" charset="0"/>
              </a:rPr>
              <a:t>На 2 слайде представление команды, включая наставника, роли каждого члена команды</a:t>
            </a:r>
            <a:endParaRPr lang="ru-RU" sz="1050" dirty="0">
              <a:solidFill>
                <a:schemeClr val="tx1"/>
              </a:solidFill>
              <a:latin typeface="Arial" panose="020B0604020202020204" pitchFamily="34" charset="0"/>
              <a:ea typeface="GPN_DIN Regular" panose="020B0504020202020204" pitchFamily="34" charset="0"/>
            </a:endParaRPr>
          </a:p>
          <a:p>
            <a:pPr marL="132300" indent="-132300" eaLnBrk="0" fontAlgn="base" hangingPunct="0">
              <a:spcBef>
                <a:spcPts val="450"/>
              </a:spcBef>
              <a:buSzPct val="100000"/>
              <a:buFont typeface="Wingdings" pitchFamily="2" charset="2"/>
              <a:buChar char="§"/>
            </a:pPr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GPN_DIN Regular" panose="020B0504020202020204" pitchFamily="34" charset="0"/>
              </a:rPr>
              <a:t>На последующих листах презентации присутствует колонтитул с названием </a:t>
            </a:r>
            <a:r>
              <a:rPr lang="ru-RU" sz="1050" dirty="0" smtClean="0">
                <a:solidFill>
                  <a:schemeClr val="tx1"/>
                </a:solidFill>
                <a:latin typeface="Arial" panose="020B0604020202020204" pitchFamily="34" charset="0"/>
                <a:ea typeface="GPN_DIN Regular" panose="020B0504020202020204" pitchFamily="34" charset="0"/>
              </a:rPr>
              <a:t>мероприятия</a:t>
            </a:r>
            <a:endParaRPr lang="ru-RU" sz="1050" dirty="0">
              <a:solidFill>
                <a:schemeClr val="tx1"/>
              </a:solidFill>
              <a:latin typeface="Arial" panose="020B0604020202020204" pitchFamily="34" charset="0"/>
              <a:ea typeface="GPN_DIN Regular" panose="020B0504020202020204" pitchFamily="34" charset="0"/>
            </a:endParaRPr>
          </a:p>
          <a:p>
            <a:pPr marL="132300" indent="-132300" eaLnBrk="0" fontAlgn="base" hangingPunct="0">
              <a:spcBef>
                <a:spcPts val="450"/>
              </a:spcBef>
              <a:buSzPct val="100000"/>
              <a:buFont typeface="Wingdings" pitchFamily="2" charset="2"/>
              <a:buChar char="§"/>
            </a:pPr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GPN_DIN Regular" panose="020B0504020202020204" pitchFamily="34" charset="0"/>
              </a:rPr>
              <a:t>Презентация должна быть выполнена в </a:t>
            </a:r>
            <a:r>
              <a:rPr lang="ru-RU" sz="1050" dirty="0" smtClean="0">
                <a:solidFill>
                  <a:schemeClr val="tx1"/>
                </a:solidFill>
                <a:latin typeface="Arial" panose="020B0604020202020204" pitchFamily="34" charset="0"/>
                <a:ea typeface="GPN_DIN Regular" panose="020B0504020202020204" pitchFamily="34" charset="0"/>
              </a:rPr>
              <a:t>представленном шаблоне с минимальными корректировками</a:t>
            </a:r>
            <a:endParaRPr lang="ru-RU" sz="1050" dirty="0">
              <a:solidFill>
                <a:schemeClr val="tx1"/>
              </a:solidFill>
              <a:latin typeface="Arial" panose="020B0604020202020204" pitchFamily="34" charset="0"/>
              <a:ea typeface="GPN_DIN Regular" panose="020B0504020202020204" pitchFamily="34" charset="0"/>
            </a:endParaRPr>
          </a:p>
        </p:txBody>
      </p:sp>
      <p:sp>
        <p:nvSpPr>
          <p:cNvPr id="8" name="Прямоугольник 140">
            <a:extLst>
              <a:ext uri="{FF2B5EF4-FFF2-40B4-BE49-F238E27FC236}">
                <a16:creationId xmlns:a16="http://schemas.microsoft.com/office/drawing/2014/main" xmlns="" id="{AA568D52-9FED-696F-03F6-3A46BEC6BB3E}"/>
              </a:ext>
            </a:extLst>
          </p:cNvPr>
          <p:cNvSpPr/>
          <p:nvPr/>
        </p:nvSpPr>
        <p:spPr>
          <a:xfrm>
            <a:off x="3228611" y="971747"/>
            <a:ext cx="2805300" cy="486000"/>
          </a:xfrm>
          <a:prstGeom prst="rect">
            <a:avLst/>
          </a:pr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spcBef>
                <a:spcPts val="800"/>
              </a:spcBef>
            </a:pPr>
            <a:r>
              <a:rPr lang="ru-RU" sz="1050" b="1" cap="all" dirty="0" smtClean="0">
                <a:solidFill>
                  <a:schemeClr val="bg1"/>
                </a:solidFill>
                <a:latin typeface="Arial Narrow" panose="020B0604020202020204" pitchFamily="34" charset="0"/>
                <a:ea typeface="GPN_DIN Condensed Bold" panose="020B0706020202020204" pitchFamily="34" charset="0"/>
                <a:cs typeface="Arial" panose="020B0604020202020204" pitchFamily="34" charset="0"/>
              </a:rPr>
              <a:t>Общие рекомендации для оформления презентации</a:t>
            </a:r>
            <a:endParaRPr lang="ru-RU" sz="1050" b="1" cap="all" dirty="0">
              <a:solidFill>
                <a:schemeClr val="bg1"/>
              </a:solidFill>
              <a:latin typeface="Arial Narrow" panose="020B0604020202020204" pitchFamily="34" charset="0"/>
              <a:ea typeface="GPN_DIN Condensed Bold" panose="020B0706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141">
            <a:extLst>
              <a:ext uri="{FF2B5EF4-FFF2-40B4-BE49-F238E27FC236}">
                <a16:creationId xmlns:a16="http://schemas.microsoft.com/office/drawing/2014/main" xmlns="" id="{ACC64AE2-AF50-7B0A-DD13-8D2C1C98B6BA}"/>
              </a:ext>
            </a:extLst>
          </p:cNvPr>
          <p:cNvSpPr/>
          <p:nvPr/>
        </p:nvSpPr>
        <p:spPr>
          <a:xfrm>
            <a:off x="3228611" y="1564722"/>
            <a:ext cx="2805300" cy="254563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/>
          <a:lstStyle/>
          <a:p>
            <a:pPr marL="132300" lvl="0" indent="-132300" eaLnBrk="0" fontAlgn="base" hangingPunct="0">
              <a:spcBef>
                <a:spcPts val="450"/>
              </a:spcBef>
              <a:buSzPct val="100000"/>
              <a:buFont typeface="Wingdings" pitchFamily="2" charset="2"/>
              <a:buChar char="§"/>
            </a:pPr>
            <a:r>
              <a:rPr lang="ru-RU" sz="900" dirty="0">
                <a:solidFill>
                  <a:schemeClr val="tx1"/>
                </a:solidFill>
                <a:latin typeface="Arial" panose="020B0604020202020204" pitchFamily="34" charset="0"/>
                <a:ea typeface="GPN_DIN Regular" panose="020B0504020202020204" pitchFamily="34" charset="0"/>
              </a:rPr>
              <a:t>Презентация не должна превышать 10 слайдов, включая титульный </a:t>
            </a:r>
            <a:r>
              <a:rPr lang="ru-RU" sz="900" dirty="0" smtClean="0">
                <a:solidFill>
                  <a:schemeClr val="tx1"/>
                </a:solidFill>
                <a:latin typeface="Arial" panose="020B0604020202020204" pitchFamily="34" charset="0"/>
                <a:ea typeface="GPN_DIN Regular" panose="020B0504020202020204" pitchFamily="34" charset="0"/>
              </a:rPr>
              <a:t>и последний слайды</a:t>
            </a:r>
            <a:endParaRPr lang="ru-RU" sz="900" dirty="0">
              <a:solidFill>
                <a:schemeClr val="tx1"/>
              </a:solidFill>
              <a:latin typeface="Arial" panose="020B0604020202020204" pitchFamily="34" charset="0"/>
              <a:ea typeface="GPN_DIN Regular" panose="020B0504020202020204" pitchFamily="34" charset="0"/>
            </a:endParaRPr>
          </a:p>
          <a:p>
            <a:pPr marL="132300" lvl="0" indent="-132300" eaLnBrk="0" fontAlgn="base" hangingPunct="0">
              <a:spcBef>
                <a:spcPts val="450"/>
              </a:spcBef>
              <a:buSzPct val="100000"/>
              <a:buFont typeface="Wingdings" pitchFamily="2" charset="2"/>
              <a:buChar char="§"/>
            </a:pPr>
            <a:r>
              <a:rPr lang="ru-RU" sz="900" dirty="0">
                <a:solidFill>
                  <a:schemeClr val="tx1"/>
                </a:solidFill>
                <a:latin typeface="Arial" panose="020B0604020202020204" pitchFamily="34" charset="0"/>
                <a:ea typeface="GPN_DIN Regular" panose="020B0504020202020204" pitchFamily="34" charset="0"/>
              </a:rPr>
              <a:t>Страницы презентации должны служить иллюстрацией или пояснением к докладу</a:t>
            </a:r>
          </a:p>
          <a:p>
            <a:pPr marL="132300" lvl="0" indent="-132300" eaLnBrk="0" fontAlgn="base" hangingPunct="0">
              <a:spcBef>
                <a:spcPts val="450"/>
              </a:spcBef>
              <a:buSzPct val="100000"/>
              <a:buFont typeface="Wingdings" pitchFamily="2" charset="2"/>
              <a:buChar char="§"/>
            </a:pPr>
            <a:r>
              <a:rPr lang="ru-RU" sz="900" dirty="0">
                <a:solidFill>
                  <a:schemeClr val="tx1"/>
                </a:solidFill>
                <a:latin typeface="Arial" panose="020B0604020202020204" pitchFamily="34" charset="0"/>
                <a:ea typeface="GPN_DIN Regular" panose="020B0504020202020204" pitchFamily="34" charset="0"/>
              </a:rPr>
              <a:t>Не рекомендуется использовать анимацию слайдов при подготовке презентации</a:t>
            </a:r>
          </a:p>
          <a:p>
            <a:pPr marL="132300" lvl="0" indent="-132300" eaLnBrk="0" fontAlgn="base" hangingPunct="0">
              <a:spcBef>
                <a:spcPts val="450"/>
              </a:spcBef>
              <a:buSzPct val="100000"/>
              <a:buFont typeface="Wingdings" pitchFamily="2" charset="2"/>
              <a:buChar char="§"/>
            </a:pPr>
            <a:r>
              <a:rPr lang="ru-RU" sz="900" dirty="0">
                <a:solidFill>
                  <a:schemeClr val="tx1"/>
                </a:solidFill>
                <a:latin typeface="Arial" panose="020B0604020202020204" pitchFamily="34" charset="0"/>
                <a:ea typeface="GPN_DIN Regular" panose="020B0504020202020204" pitchFamily="34" charset="0"/>
              </a:rPr>
              <a:t>Не рекомендуется вставлять в слайд презентации видеофайлы и аудиозаписи</a:t>
            </a:r>
          </a:p>
          <a:p>
            <a:pPr marL="132300" lvl="0" indent="-132300" eaLnBrk="0" fontAlgn="base" hangingPunct="0">
              <a:spcBef>
                <a:spcPts val="450"/>
              </a:spcBef>
              <a:buSzPct val="100000"/>
              <a:buFont typeface="Wingdings" pitchFamily="2" charset="2"/>
              <a:buChar char="§"/>
            </a:pPr>
            <a:r>
              <a:rPr lang="ru-RU" sz="900" dirty="0">
                <a:solidFill>
                  <a:schemeClr val="tx1"/>
                </a:solidFill>
                <a:latin typeface="Arial" panose="020B0604020202020204" pitchFamily="34" charset="0"/>
                <a:ea typeface="GPN_DIN Regular" panose="020B0504020202020204" pitchFamily="34" charset="0"/>
              </a:rPr>
              <a:t>Сохраняйте презентацию в форматах *.</a:t>
            </a:r>
            <a:r>
              <a:rPr lang="en-US" sz="900" dirty="0" err="1">
                <a:solidFill>
                  <a:schemeClr val="tx1"/>
                </a:solidFill>
                <a:latin typeface="Arial" panose="020B0604020202020204" pitchFamily="34" charset="0"/>
                <a:ea typeface="GPN_DIN Regular" panose="020B0504020202020204" pitchFamily="34" charset="0"/>
              </a:rPr>
              <a:t>pptx</a:t>
            </a:r>
            <a:r>
              <a:rPr lang="ru-RU" sz="900" dirty="0">
                <a:solidFill>
                  <a:schemeClr val="tx1"/>
                </a:solidFill>
                <a:latin typeface="Arial" panose="020B0604020202020204" pitchFamily="34" charset="0"/>
                <a:ea typeface="GPN_DIN Regular" panose="020B0504020202020204" pitchFamily="34" charset="0"/>
              </a:rPr>
              <a:t> и *.</a:t>
            </a:r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ea typeface="GPN_DIN Regular" panose="020B0504020202020204" pitchFamily="34" charset="0"/>
              </a:rPr>
              <a:t>pdf</a:t>
            </a:r>
            <a:endParaRPr lang="ru-RU" sz="900" dirty="0">
              <a:solidFill>
                <a:schemeClr val="tx1"/>
              </a:solidFill>
              <a:latin typeface="Arial" panose="020B0604020202020204" pitchFamily="34" charset="0"/>
              <a:ea typeface="GPN_DIN Regular" panose="020B0504020202020204" pitchFamily="34" charset="0"/>
            </a:endParaRPr>
          </a:p>
          <a:p>
            <a:pPr marL="132300" lvl="0" indent="-132300" eaLnBrk="0" fontAlgn="base" hangingPunct="0">
              <a:spcBef>
                <a:spcPts val="450"/>
              </a:spcBef>
              <a:buSzPct val="100000"/>
              <a:buFont typeface="Wingdings" pitchFamily="2" charset="2"/>
              <a:buChar char="§"/>
            </a:pPr>
            <a:r>
              <a:rPr lang="ru-RU" sz="900" dirty="0">
                <a:solidFill>
                  <a:schemeClr val="tx1"/>
                </a:solidFill>
                <a:latin typeface="Arial" panose="020B0604020202020204" pitchFamily="34" charset="0"/>
                <a:ea typeface="GPN_DIN Regular" panose="020B0504020202020204" pitchFamily="34" charset="0"/>
              </a:rPr>
              <a:t>После завершения редактирования презентации и сохранения конечного результата, проверьте запуск презентации на компьютере</a:t>
            </a:r>
          </a:p>
        </p:txBody>
      </p:sp>
      <p:sp>
        <p:nvSpPr>
          <p:cNvPr id="13" name="Прямоугольник 265">
            <a:extLst>
              <a:ext uri="{FF2B5EF4-FFF2-40B4-BE49-F238E27FC236}">
                <a16:creationId xmlns:a16="http://schemas.microsoft.com/office/drawing/2014/main" xmlns="" id="{4B5893D1-4313-F9F9-F527-24447324E3C9}"/>
              </a:ext>
            </a:extLst>
          </p:cNvPr>
          <p:cNvSpPr/>
          <p:nvPr/>
        </p:nvSpPr>
        <p:spPr>
          <a:xfrm>
            <a:off x="6132545" y="971747"/>
            <a:ext cx="2813750" cy="486000"/>
          </a:xfrm>
          <a:prstGeom prst="rect">
            <a:avLst/>
          </a:prstGeom>
          <a:solidFill>
            <a:srgbClr val="E65907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spcBef>
                <a:spcPts val="800"/>
              </a:spcBef>
            </a:pPr>
            <a:r>
              <a:rPr lang="ru-RU" sz="1050" b="1" cap="all" dirty="0" smtClean="0">
                <a:solidFill>
                  <a:schemeClr val="bg1"/>
                </a:solidFill>
                <a:latin typeface="Arial Narrow" panose="020B0604020202020204" pitchFamily="34" charset="0"/>
                <a:ea typeface="GPN_DIN Condensed Bold" panose="020B0706020202020204" pitchFamily="34" charset="0"/>
                <a:cs typeface="Arial" panose="020B0604020202020204" pitchFamily="34" charset="0"/>
              </a:rPr>
              <a:t>Презентация должна содержать следующие элементы</a:t>
            </a:r>
            <a:endParaRPr lang="ru-RU" sz="1050" b="1" cap="all" dirty="0">
              <a:solidFill>
                <a:schemeClr val="bg1"/>
              </a:solidFill>
              <a:latin typeface="Arial Narrow" panose="020B0604020202020204" pitchFamily="34" charset="0"/>
              <a:ea typeface="GPN_DIN Condensed Bold" panose="020B0706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266">
            <a:extLst>
              <a:ext uri="{FF2B5EF4-FFF2-40B4-BE49-F238E27FC236}">
                <a16:creationId xmlns:a16="http://schemas.microsoft.com/office/drawing/2014/main" xmlns="" id="{1D7A35C7-4B17-1FF4-10A5-2BDAFF9A0349}"/>
              </a:ext>
            </a:extLst>
          </p:cNvPr>
          <p:cNvSpPr/>
          <p:nvPr/>
        </p:nvSpPr>
        <p:spPr>
          <a:xfrm>
            <a:off x="6132545" y="1564723"/>
            <a:ext cx="2813750" cy="251012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54000" bIns="108000" rtlCol="0" anchor="t"/>
          <a:lstStyle/>
          <a:p>
            <a:pPr marL="132300" indent="-132300" eaLnBrk="0" fontAlgn="base" hangingPunct="0">
              <a:spcBef>
                <a:spcPts val="450"/>
              </a:spcBef>
              <a:buSzPct val="100000"/>
              <a:buFont typeface="Wingdings" pitchFamily="2" charset="2"/>
              <a:buChar char="§"/>
            </a:pPr>
            <a:r>
              <a:rPr lang="ru-RU" sz="950" dirty="0" smtClean="0">
                <a:solidFill>
                  <a:schemeClr val="tx1"/>
                </a:solidFill>
                <a:ea typeface="GPN_DIN Regular" panose="020B0504020202020204" pitchFamily="34" charset="0"/>
              </a:rPr>
              <a:t>Исходные данные кейса</a:t>
            </a:r>
          </a:p>
          <a:p>
            <a:pPr marL="132300" lvl="0" indent="-132300" eaLnBrk="0" fontAlgn="base" hangingPunct="0">
              <a:spcBef>
                <a:spcPts val="450"/>
              </a:spcBef>
              <a:buSzPct val="100000"/>
              <a:buFont typeface="Wingdings" pitchFamily="2" charset="2"/>
              <a:buChar char="§"/>
            </a:pPr>
            <a:r>
              <a:rPr lang="ru-RU" sz="950" dirty="0" smtClean="0">
                <a:solidFill>
                  <a:schemeClr val="tx1"/>
                </a:solidFill>
                <a:ea typeface="GPN_DIN Regular" panose="020B0504020202020204" pitchFamily="34" charset="0"/>
              </a:rPr>
              <a:t>Анализ </a:t>
            </a:r>
            <a:r>
              <a:rPr lang="ru-RU" sz="950" dirty="0">
                <a:solidFill>
                  <a:schemeClr val="tx1"/>
                </a:solidFill>
                <a:ea typeface="GPN_DIN Regular" panose="020B0504020202020204" pitchFamily="34" charset="0"/>
              </a:rPr>
              <a:t>передовых технологий и инноваций по улучшению системы водоснабжения для повышения качества воды, повышения надежности системы и снижения эксплуатационных затрат;</a:t>
            </a:r>
          </a:p>
          <a:p>
            <a:pPr marL="132300" lvl="0" indent="-132300" eaLnBrk="0" fontAlgn="base" hangingPunct="0">
              <a:spcBef>
                <a:spcPts val="450"/>
              </a:spcBef>
              <a:buSzPct val="100000"/>
              <a:buFont typeface="Wingdings" pitchFamily="2" charset="2"/>
              <a:buChar char="§"/>
            </a:pPr>
            <a:r>
              <a:rPr lang="ru-RU" sz="950" dirty="0" smtClean="0">
                <a:solidFill>
                  <a:schemeClr val="tx1"/>
                </a:solidFill>
                <a:ea typeface="GPN_DIN Regular" panose="020B0504020202020204" pitchFamily="34" charset="0"/>
              </a:rPr>
              <a:t>Перечень </a:t>
            </a:r>
            <a:r>
              <a:rPr lang="ru-RU" sz="950" dirty="0">
                <a:solidFill>
                  <a:schemeClr val="tx1"/>
                </a:solidFill>
                <a:ea typeface="GPN_DIN Regular" panose="020B0504020202020204" pitchFamily="34" charset="0"/>
              </a:rPr>
              <a:t>мероприятий для возможного внедрения в условиях данного кейса (улучшение качества воды, проработка существующих проблем для дальнейшей эксплуатации и добычи воды со скважин и ее дальнейшей очистки на станции БОВ, перспективные проекты </a:t>
            </a:r>
            <a:r>
              <a:rPr lang="ru-RU" sz="950" dirty="0" smtClean="0">
                <a:solidFill>
                  <a:schemeClr val="tx1"/>
                </a:solidFill>
                <a:ea typeface="GPN_DIN Regular" panose="020B0504020202020204" pitchFamily="34" charset="0"/>
              </a:rPr>
              <a:t>реконструкции)</a:t>
            </a:r>
            <a:r>
              <a:rPr lang="ru-RU" sz="950" dirty="0" smtClean="0"/>
              <a:t> </a:t>
            </a:r>
            <a:endParaRPr lang="ru-RU" sz="950" dirty="0"/>
          </a:p>
          <a:p>
            <a:pPr marL="132300" indent="-132300" eaLnBrk="0" fontAlgn="base" hangingPunct="0">
              <a:spcBef>
                <a:spcPts val="450"/>
              </a:spcBef>
              <a:buSzPct val="100000"/>
              <a:buFont typeface="Wingdings" pitchFamily="2" charset="2"/>
              <a:buChar char="§"/>
            </a:pPr>
            <a:r>
              <a:rPr lang="ru-RU" sz="950" dirty="0" smtClean="0">
                <a:solidFill>
                  <a:schemeClr val="tx1"/>
                </a:solidFill>
                <a:ea typeface="GPN_DIN Regular" panose="020B0504020202020204" pitchFamily="34" charset="0"/>
              </a:rPr>
              <a:t>Выводы</a:t>
            </a:r>
            <a:endParaRPr lang="ru-RU" sz="950" dirty="0">
              <a:solidFill>
                <a:schemeClr val="tx1"/>
              </a:solidFill>
              <a:ea typeface="GPN_DIN Regular" panose="020B0504020202020204" pitchFamily="34" charset="0"/>
            </a:endParaRPr>
          </a:p>
        </p:txBody>
      </p:sp>
      <p:sp>
        <p:nvSpPr>
          <p:cNvPr id="17" name="Title 14">
            <a:extLst>
              <a:ext uri="{FF2B5EF4-FFF2-40B4-BE49-F238E27FC236}">
                <a16:creationId xmlns:a16="http://schemas.microsoft.com/office/drawing/2014/main" xmlns="" id="{A279F440-7F76-C3B8-2DE0-F4CE5C564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595" y="-14726"/>
            <a:ext cx="8699380" cy="694818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7E7E7E"/>
                </a:solidFill>
                <a:ea typeface="GPN_DIN Condensed Bold" panose="020B0706020202020204" pitchFamily="34" charset="77"/>
              </a:rPr>
              <a:t>Требования</a:t>
            </a:r>
            <a:endParaRPr lang="x-none" dirty="0"/>
          </a:p>
        </p:txBody>
      </p:sp>
      <p:sp>
        <p:nvSpPr>
          <p:cNvPr id="18" name="Текст 4">
            <a:extLst>
              <a:ext uri="{FF2B5EF4-FFF2-40B4-BE49-F238E27FC236}">
                <a16:creationId xmlns:a16="http://schemas.microsoft.com/office/drawing/2014/main" xmlns="" id="{BCCB38DA-6609-0E46-993B-97FED4789D0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077107" y="4519743"/>
            <a:ext cx="4674462" cy="422228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114300" indent="0">
              <a:buNone/>
            </a:pPr>
            <a:r>
              <a:rPr lang="ru-RU" sz="1000" dirty="0" smtClean="0">
                <a:latin typeface="Arial" panose="020B0604020202020204" pitchFamily="34" charset="0"/>
              </a:rPr>
              <a:t>Далее на слайдах представлен один из примеров, какие ещё составляющие могут дополнительно быть включены в презентацию.  </a:t>
            </a:r>
          </a:p>
        </p:txBody>
      </p:sp>
      <p:sp>
        <p:nvSpPr>
          <p:cNvPr id="19" name="Стрелка вниз 18"/>
          <p:cNvSpPr/>
          <p:nvPr/>
        </p:nvSpPr>
        <p:spPr>
          <a:xfrm>
            <a:off x="2485030" y="4486449"/>
            <a:ext cx="544038" cy="518252"/>
          </a:xfrm>
          <a:prstGeom prst="downArrow">
            <a:avLst/>
          </a:pr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spcBef>
                <a:spcPts val="800"/>
              </a:spcBef>
            </a:pPr>
            <a:endParaRPr lang="ru-RU" sz="1050" b="1" cap="all">
              <a:solidFill>
                <a:schemeClr val="bg1"/>
              </a:solidFill>
              <a:latin typeface="Arial Narrow" panose="020B0604020202020204" pitchFamily="34" charset="0"/>
              <a:ea typeface="GPN_DIN Condensed Bold" panose="020B0706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Google Shape;58;p13" title="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12564" y="106531"/>
            <a:ext cx="1029596" cy="71333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TextBox 22"/>
          <p:cNvSpPr txBox="1"/>
          <p:nvPr/>
        </p:nvSpPr>
        <p:spPr>
          <a:xfrm>
            <a:off x="6249881" y="192549"/>
            <a:ext cx="13838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 smtClean="0">
                <a:solidFill>
                  <a:srgbClr val="FF0000"/>
                </a:solidFill>
              </a:rPr>
              <a:t>Эмблема вашего образовательного учреждения</a:t>
            </a:r>
            <a:endParaRPr lang="ru-RU" sz="105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752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E330FB06-7F6B-38D6-F4C9-27A296F8C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>
            <a:normAutofit/>
          </a:bodyPr>
          <a:lstStyle/>
          <a:p>
            <a:r>
              <a:rPr lang="ru-RU" sz="800" cap="all" dirty="0">
                <a:solidFill>
                  <a:schemeClr val="bg1">
                    <a:lumMod val="50000"/>
                  </a:schemeClr>
                </a:solidFill>
                <a:latin typeface="Arial Narrow" panose="020B0604020202020204" pitchFamily="34" charset="0"/>
              </a:rPr>
              <a:t>Водоподготовка в энергетике</a:t>
            </a:r>
            <a:endParaRPr lang="ru-RU" sz="800" cap="all" dirty="0">
              <a:latin typeface="Arial Narrow" panose="020B0604020202020204" pitchFamily="34" charset="0"/>
            </a:endParaRPr>
          </a:p>
        </p:txBody>
      </p:sp>
      <p:sp>
        <p:nvSpPr>
          <p:cNvPr id="32" name="Title 31">
            <a:extLst>
              <a:ext uri="{FF2B5EF4-FFF2-40B4-BE49-F238E27FC236}">
                <a16:creationId xmlns:a16="http://schemas.microsoft.com/office/drawing/2014/main" xmlns="" id="{D6EBBCE5-9164-DC29-3179-297E72C43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ea typeface="GPN_DIN Condensed Bold" panose="020B0706020202020204" pitchFamily="34" charset="77"/>
              </a:rPr>
              <a:t>ЦЕЛЬ И ЗАДАЧИ ПРОЕКТА</a:t>
            </a:r>
            <a:endParaRPr lang="x-none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1A710A7-6B36-F580-4140-50705207AE01}"/>
              </a:ext>
            </a:extLst>
          </p:cNvPr>
          <p:cNvSpPr txBox="1"/>
          <p:nvPr/>
        </p:nvSpPr>
        <p:spPr>
          <a:xfrm>
            <a:off x="355646" y="1577264"/>
            <a:ext cx="4270192" cy="20774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defTabSz="685800">
              <a:spcBef>
                <a:spcPts val="450"/>
              </a:spcBef>
              <a:buClrTx/>
              <a:defRPr/>
            </a:pPr>
            <a:endParaRPr lang="ru-RU" sz="1350" kern="1200" dirty="0">
              <a:solidFill>
                <a:srgbClr val="FFFFFF"/>
              </a:solidFill>
              <a:latin typeface="Arial Narrow" panose="020B0604020202020204" pitchFamily="34" charset="0"/>
              <a:ea typeface="GPN_DIN Condensed Regular" panose="020B0704020202020204" pitchFamily="34" charset="0"/>
              <a:cs typeface="+mn-cs"/>
            </a:endParaRPr>
          </a:p>
        </p:txBody>
      </p:sp>
      <p:sp>
        <p:nvSpPr>
          <p:cNvPr id="5" name="Freeform: Shape 156">
            <a:extLst>
              <a:ext uri="{FF2B5EF4-FFF2-40B4-BE49-F238E27FC236}">
                <a16:creationId xmlns:a16="http://schemas.microsoft.com/office/drawing/2014/main" xmlns="" id="{98897CF9-37D2-47EB-1237-9FA80983CA51}"/>
              </a:ext>
            </a:extLst>
          </p:cNvPr>
          <p:cNvSpPr>
            <a:spLocks/>
          </p:cNvSpPr>
          <p:nvPr/>
        </p:nvSpPr>
        <p:spPr>
          <a:xfrm>
            <a:off x="255096" y="850377"/>
            <a:ext cx="1875629" cy="485998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spcBef>
                <a:spcPts val="450"/>
              </a:spcBef>
            </a:pPr>
            <a:r>
              <a:rPr lang="ru-RU" sz="1100" b="1" dirty="0" smtClean="0">
                <a:solidFill>
                  <a:schemeClr val="bg1"/>
                </a:solidFill>
                <a:latin typeface="Arial Narrow" panose="020B0604020202020204" pitchFamily="34" charset="0"/>
                <a:ea typeface="GPN_DIN Condensed Bold" panose="020B0504020202020204" pitchFamily="34" charset="0"/>
              </a:rPr>
              <a:t>ЦЕЛЬ</a:t>
            </a:r>
            <a:endParaRPr lang="ru-RU" sz="1100" b="1" dirty="0">
              <a:solidFill>
                <a:schemeClr val="bg1"/>
              </a:solidFill>
              <a:latin typeface="Arial Narrow" panose="020B0604020202020204" pitchFamily="34" charset="0"/>
              <a:ea typeface="GPN_DIN Condensed Bold" panose="020B0504020202020204" pitchFamily="34" charset="0"/>
            </a:endParaRPr>
          </a:p>
        </p:txBody>
      </p:sp>
      <p:sp>
        <p:nvSpPr>
          <p:cNvPr id="6" name="Freeform: Shape 130">
            <a:extLst>
              <a:ext uri="{FF2B5EF4-FFF2-40B4-BE49-F238E27FC236}">
                <a16:creationId xmlns:a16="http://schemas.microsoft.com/office/drawing/2014/main" xmlns="" id="{5EAE18DD-DC91-F19C-55AE-2C078D36675C}"/>
              </a:ext>
            </a:extLst>
          </p:cNvPr>
          <p:cNvSpPr>
            <a:spLocks/>
          </p:cNvSpPr>
          <p:nvPr/>
        </p:nvSpPr>
        <p:spPr>
          <a:xfrm>
            <a:off x="2130725" y="850378"/>
            <a:ext cx="6762053" cy="478145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54000" rtlCol="0" anchor="ctr"/>
          <a:lstStyle/>
          <a:p>
            <a:pPr marR="4031" defTabSz="725439">
              <a:spcBef>
                <a:spcPts val="450"/>
              </a:spcBef>
            </a:pPr>
            <a:r>
              <a:rPr lang="ru-RU" sz="900" dirty="0" smtClean="0">
                <a:solidFill>
                  <a:schemeClr val="tx2"/>
                </a:solidFill>
                <a:latin typeface="Arial" panose="020B0604020202020204" pitchFamily="34" charset="0"/>
                <a:ea typeface="GPN_DIN Regular" panose="020B0504020202020204" pitchFamily="34" charset="0"/>
                <a:cs typeface="Tahoma"/>
              </a:rPr>
              <a:t>Меняющая </a:t>
            </a: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ea typeface="GPN_DIN Regular" panose="020B0504020202020204" pitchFamily="34" charset="0"/>
                <a:cs typeface="Tahoma"/>
              </a:rPr>
              <a:t>мир вокруг себя, создавая экосистемы прогрессивного  сотрудничества и совместного созидания</a:t>
            </a:r>
          </a:p>
        </p:txBody>
      </p:sp>
      <p:sp>
        <p:nvSpPr>
          <p:cNvPr id="7" name="Freeform: Shape 130">
            <a:extLst>
              <a:ext uri="{FF2B5EF4-FFF2-40B4-BE49-F238E27FC236}">
                <a16:creationId xmlns:a16="http://schemas.microsoft.com/office/drawing/2014/main" xmlns="" id="{16C4EBF5-F6E4-28D0-8A8A-B7A42B16275B}"/>
              </a:ext>
            </a:extLst>
          </p:cNvPr>
          <p:cNvSpPr>
            <a:spLocks/>
          </p:cNvSpPr>
          <p:nvPr/>
        </p:nvSpPr>
        <p:spPr>
          <a:xfrm>
            <a:off x="252782" y="1938377"/>
            <a:ext cx="8639995" cy="2818513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t"/>
          <a:lstStyle/>
          <a:p>
            <a:pPr marR="4031" defTabSz="725439">
              <a:spcBef>
                <a:spcPts val="450"/>
              </a:spcBef>
            </a:pPr>
            <a:endParaRPr lang="ru-RU" sz="900" dirty="0">
              <a:solidFill>
                <a:schemeClr val="tx1"/>
              </a:solidFill>
              <a:latin typeface="Arial" panose="020B0604020202020204" pitchFamily="34" charset="0"/>
              <a:ea typeface="GPN_DIN Regular" panose="020B0504020202020204" pitchFamily="34" charset="0"/>
              <a:cs typeface="Tahoma"/>
            </a:endParaRPr>
          </a:p>
        </p:txBody>
      </p:sp>
      <p:sp>
        <p:nvSpPr>
          <p:cNvPr id="8" name="Freeform: Shape 156">
            <a:extLst>
              <a:ext uri="{FF2B5EF4-FFF2-40B4-BE49-F238E27FC236}">
                <a16:creationId xmlns:a16="http://schemas.microsoft.com/office/drawing/2014/main" xmlns="" id="{CCA7725D-4A19-BF73-749A-3BC8720087D9}"/>
              </a:ext>
            </a:extLst>
          </p:cNvPr>
          <p:cNvSpPr>
            <a:spLocks/>
          </p:cNvSpPr>
          <p:nvPr/>
        </p:nvSpPr>
        <p:spPr>
          <a:xfrm>
            <a:off x="252783" y="1436125"/>
            <a:ext cx="8639996" cy="485998"/>
          </a:xfrm>
          <a:custGeom>
            <a:avLst/>
            <a:gdLst>
              <a:gd name="connsiteX0" fmla="*/ 0 w 824589"/>
              <a:gd name="connsiteY0" fmla="*/ 0 h 643327"/>
              <a:gd name="connsiteX1" fmla="*/ 824589 w 824589"/>
              <a:gd name="connsiteY1" fmla="*/ 0 h 643327"/>
              <a:gd name="connsiteX2" fmla="*/ 824589 w 824589"/>
              <a:gd name="connsiteY2" fmla="*/ 643327 h 643327"/>
              <a:gd name="connsiteX3" fmla="*/ 0 w 824589"/>
              <a:gd name="connsiteY3" fmla="*/ 643327 h 64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589" h="643327">
                <a:moveTo>
                  <a:pt x="0" y="0"/>
                </a:moveTo>
                <a:lnTo>
                  <a:pt x="824589" y="0"/>
                </a:lnTo>
                <a:lnTo>
                  <a:pt x="824589" y="643327"/>
                </a:lnTo>
                <a:lnTo>
                  <a:pt x="0" y="643327"/>
                </a:lnTo>
                <a:close/>
              </a:path>
            </a:pathLst>
          </a:custGeom>
          <a:solidFill>
            <a:srgbClr val="E65907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spcBef>
                <a:spcPts val="450"/>
              </a:spcBef>
            </a:pPr>
            <a:r>
              <a:rPr lang="ru-RU" sz="1050" b="1" dirty="0" smtClean="0">
                <a:solidFill>
                  <a:schemeClr val="bg1"/>
                </a:solidFill>
                <a:latin typeface="Arial Narrow" panose="020B0604020202020204" pitchFamily="34" charset="0"/>
                <a:ea typeface="GPN_DIN Condensed Bold" panose="020B0504020202020204" pitchFamily="34" charset="0"/>
              </a:rPr>
              <a:t>ЗАДАЧИ</a:t>
            </a:r>
            <a:endParaRPr lang="ru-RU" sz="1050" b="1" dirty="0">
              <a:solidFill>
                <a:schemeClr val="bg1"/>
              </a:solidFill>
              <a:latin typeface="Arial Narrow" panose="020B0604020202020204" pitchFamily="34" charset="0"/>
              <a:ea typeface="GPN_DIN Condensed Bold" panose="020B0504020202020204" pitchFamily="34" charset="0"/>
            </a:endParaRPr>
          </a:p>
        </p:txBody>
      </p:sp>
      <p:sp>
        <p:nvSpPr>
          <p:cNvPr id="10" name="object 18">
            <a:extLst>
              <a:ext uri="{FF2B5EF4-FFF2-40B4-BE49-F238E27FC236}">
                <a16:creationId xmlns:a16="http://schemas.microsoft.com/office/drawing/2014/main" xmlns="" id="{FE0B4E9E-15A4-6F9E-D43E-EB0BF6F31A24}"/>
              </a:ext>
            </a:extLst>
          </p:cNvPr>
          <p:cNvSpPr txBox="1"/>
          <p:nvPr/>
        </p:nvSpPr>
        <p:spPr>
          <a:xfrm>
            <a:off x="1348891" y="2222550"/>
            <a:ext cx="1719263" cy="3642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85800">
              <a:spcBef>
                <a:spcPts val="450"/>
              </a:spcBef>
              <a:buClrTx/>
              <a:defRPr/>
            </a:pPr>
            <a:r>
              <a:rPr lang="ru-RU" sz="1050" b="1" kern="1200" dirty="0" smtClean="0">
                <a:solidFill>
                  <a:srgbClr val="004596"/>
                </a:solidFill>
                <a:latin typeface="Arial Narrow" panose="020B0604020202020204" pitchFamily="34" charset="0"/>
                <a:ea typeface="GPN_DIN Condensed Bold" panose="020B0504020202020204" pitchFamily="34" charset="0"/>
                <a:cs typeface="Arial" panose="020B0604020202020204" pitchFamily="34" charset="0"/>
              </a:rPr>
              <a:t>ЗАДАЧА 1</a:t>
            </a:r>
            <a:endParaRPr sz="1050" b="1" kern="1200" dirty="0">
              <a:solidFill>
                <a:srgbClr val="004596"/>
              </a:solidFill>
              <a:latin typeface="Arial Narrow" panose="020B0604020202020204" pitchFamily="34" charset="0"/>
              <a:ea typeface="GPN_DIN Condensed Bold" panose="020B0504020202020204" pitchFamily="34" charset="0"/>
              <a:cs typeface="Arial" panose="020B0604020202020204" pitchFamily="34" charset="0"/>
            </a:endParaRPr>
          </a:p>
          <a:p>
            <a:pPr marR="3810" defTabSz="685800">
              <a:spcBef>
                <a:spcPts val="450"/>
              </a:spcBef>
              <a:buClrTx/>
              <a:defRPr/>
            </a:pPr>
            <a:r>
              <a:rPr lang="ru-RU" sz="900" kern="1200" dirty="0" smtClean="0">
                <a:latin typeface="Arial" panose="020B0604020202020204" pitchFamily="34" charset="0"/>
                <a:ea typeface="GPN_DIN Regular" panose="020B0504020202020204" pitchFamily="34" charset="0"/>
                <a:cs typeface="Arial" panose="020B0604020202020204" pitchFamily="34" charset="0"/>
              </a:rPr>
              <a:t>.</a:t>
            </a:r>
            <a:endParaRPr sz="900" kern="1200" dirty="0">
              <a:latin typeface="Arial" panose="020B0604020202020204" pitchFamily="34" charset="0"/>
              <a:ea typeface="GPN_DIN Regular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18">
            <a:extLst>
              <a:ext uri="{FF2B5EF4-FFF2-40B4-BE49-F238E27FC236}">
                <a16:creationId xmlns:a16="http://schemas.microsoft.com/office/drawing/2014/main" xmlns="" id="{12CF301F-B3B0-3BE4-D2BF-12A0F64F0630}"/>
              </a:ext>
            </a:extLst>
          </p:cNvPr>
          <p:cNvSpPr txBox="1"/>
          <p:nvPr/>
        </p:nvSpPr>
        <p:spPr>
          <a:xfrm>
            <a:off x="4370966" y="2222550"/>
            <a:ext cx="1719263" cy="3642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spcBef>
                <a:spcPts val="450"/>
              </a:spcBef>
              <a:defRPr/>
            </a:pPr>
            <a:r>
              <a:rPr lang="ru-RU" sz="1050" b="1" dirty="0" smtClean="0">
                <a:solidFill>
                  <a:srgbClr val="004596"/>
                </a:solidFill>
                <a:latin typeface="Arial Narrow" panose="020B0604020202020204" pitchFamily="34" charset="0"/>
                <a:ea typeface="GPN_DIN Condensed Bold" panose="020B0504020202020204" pitchFamily="34" charset="0"/>
                <a:cs typeface="Arial" panose="020B0604020202020204" pitchFamily="34" charset="0"/>
              </a:rPr>
              <a:t>ЗАДАЧА 2</a:t>
            </a:r>
            <a:endParaRPr lang="ru-RU" sz="1050" b="1" dirty="0">
              <a:solidFill>
                <a:srgbClr val="004596"/>
              </a:solidFill>
              <a:latin typeface="Arial Narrow" panose="020B0604020202020204" pitchFamily="34" charset="0"/>
              <a:ea typeface="GPN_DIN Condensed Bold" panose="020B05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450"/>
              </a:spcBef>
              <a:defRPr/>
            </a:pPr>
            <a:r>
              <a:rPr lang="ru-RU" sz="900" dirty="0" smtClean="0">
                <a:latin typeface="Arial" panose="020B0604020202020204" pitchFamily="34" charset="0"/>
                <a:ea typeface="GPN_DIN Regular" panose="020B0504020202020204" pitchFamily="34" charset="0"/>
                <a:cs typeface="Arial" panose="020B0604020202020204" pitchFamily="34" charset="0"/>
              </a:rPr>
              <a:t>.</a:t>
            </a:r>
            <a:endParaRPr sz="900" dirty="0">
              <a:latin typeface="Arial" panose="020B0604020202020204" pitchFamily="34" charset="0"/>
              <a:ea typeface="GPN_DIN Regular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18">
            <a:extLst>
              <a:ext uri="{FF2B5EF4-FFF2-40B4-BE49-F238E27FC236}">
                <a16:creationId xmlns:a16="http://schemas.microsoft.com/office/drawing/2014/main" xmlns="" id="{6645377B-C2B4-BE01-A46D-8AE3BA0F49AE}"/>
              </a:ext>
            </a:extLst>
          </p:cNvPr>
          <p:cNvSpPr txBox="1"/>
          <p:nvPr/>
        </p:nvSpPr>
        <p:spPr>
          <a:xfrm>
            <a:off x="7166454" y="2223682"/>
            <a:ext cx="1719263" cy="3642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spcBef>
                <a:spcPts val="450"/>
              </a:spcBef>
              <a:defRPr/>
            </a:pPr>
            <a:r>
              <a:rPr lang="ru-RU" sz="1050" b="1" dirty="0" smtClean="0">
                <a:solidFill>
                  <a:srgbClr val="004596"/>
                </a:solidFill>
                <a:latin typeface="Arial Narrow" panose="020B0604020202020204" pitchFamily="34" charset="0"/>
                <a:ea typeface="GPN_DIN Condensed Bold" panose="020B0504020202020204" pitchFamily="34" charset="0"/>
                <a:cs typeface="Arial" panose="020B0604020202020204" pitchFamily="34" charset="0"/>
              </a:rPr>
              <a:t>ЗАДАЧА 3</a:t>
            </a:r>
            <a:endParaRPr lang="ru-RU" sz="1050" b="1" dirty="0">
              <a:solidFill>
                <a:srgbClr val="004596"/>
              </a:solidFill>
              <a:latin typeface="Arial Narrow" panose="020B0604020202020204" pitchFamily="34" charset="0"/>
              <a:ea typeface="GPN_DIN Condensed Bold" panose="020B0504020202020204" pitchFamily="34" charset="0"/>
              <a:cs typeface="Arial" panose="020B0604020202020204" pitchFamily="34" charset="0"/>
            </a:endParaRPr>
          </a:p>
          <a:p>
            <a:pPr marL="9525">
              <a:spcBef>
                <a:spcPts val="450"/>
              </a:spcBef>
              <a:defRPr/>
            </a:pP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ea typeface="GPN_DIN Regular" panose="020B0504020202020204" pitchFamily="34" charset="0"/>
                <a:cs typeface="Arial" panose="020B0604020202020204" pitchFamily="34" charset="0"/>
              </a:rPr>
              <a:t>Успешный стратег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A6119958-F4EE-DF6C-5881-90DB128A81B7}"/>
              </a:ext>
            </a:extLst>
          </p:cNvPr>
          <p:cNvSpPr txBox="1"/>
          <p:nvPr/>
        </p:nvSpPr>
        <p:spPr>
          <a:xfrm>
            <a:off x="9158068" y="5560256"/>
            <a:ext cx="0" cy="0"/>
          </a:xfrm>
          <a:prstGeom prst="rect">
            <a:avLst/>
          </a:prstGeom>
          <a:noFill/>
        </p:spPr>
        <p:txBody>
          <a:bodyPr wrap="none" lIns="0" tIns="0" rIns="0" bIns="27000" rtlCol="0">
            <a:noAutofit/>
          </a:bodyPr>
          <a:lstStyle/>
          <a:p>
            <a:pPr>
              <a:spcBef>
                <a:spcPts val="450"/>
              </a:spcBef>
            </a:pPr>
            <a:endParaRPr lang="ru-RU" sz="825" dirty="0" err="1">
              <a:latin typeface="Arial" panose="020B0604020202020204" pitchFamily="34" charset="0"/>
            </a:endParaRPr>
          </a:p>
        </p:txBody>
      </p:sp>
      <p:sp>
        <p:nvSpPr>
          <p:cNvPr id="23" name="object 21">
            <a:extLst>
              <a:ext uri="{FF2B5EF4-FFF2-40B4-BE49-F238E27FC236}">
                <a16:creationId xmlns:a16="http://schemas.microsoft.com/office/drawing/2014/main" xmlns="" id="{734CB8B2-E6C6-4615-9F0D-5EECD0221CD8}"/>
              </a:ext>
            </a:extLst>
          </p:cNvPr>
          <p:cNvSpPr/>
          <p:nvPr/>
        </p:nvSpPr>
        <p:spPr>
          <a:xfrm>
            <a:off x="415727" y="2235975"/>
            <a:ext cx="710089" cy="698658"/>
          </a:xfrm>
          <a:custGeom>
            <a:avLst/>
            <a:gdLst/>
            <a:ahLst/>
            <a:cxnLst/>
            <a:rect l="l" t="t" r="r" b="b"/>
            <a:pathLst>
              <a:path w="946784" h="931544">
                <a:moveTo>
                  <a:pt x="473201" y="0"/>
                </a:moveTo>
                <a:lnTo>
                  <a:pt x="424815" y="2403"/>
                </a:lnTo>
                <a:lnTo>
                  <a:pt x="377828" y="9457"/>
                </a:lnTo>
                <a:lnTo>
                  <a:pt x="332477" y="20928"/>
                </a:lnTo>
                <a:lnTo>
                  <a:pt x="289000" y="36581"/>
                </a:lnTo>
                <a:lnTo>
                  <a:pt x="247635" y="56184"/>
                </a:lnTo>
                <a:lnTo>
                  <a:pt x="208619" y="79503"/>
                </a:lnTo>
                <a:lnTo>
                  <a:pt x="172191" y="106302"/>
                </a:lnTo>
                <a:lnTo>
                  <a:pt x="138588" y="136350"/>
                </a:lnTo>
                <a:lnTo>
                  <a:pt x="108048" y="169411"/>
                </a:lnTo>
                <a:lnTo>
                  <a:pt x="80809" y="205252"/>
                </a:lnTo>
                <a:lnTo>
                  <a:pt x="57108" y="243639"/>
                </a:lnTo>
                <a:lnTo>
                  <a:pt x="37183" y="284339"/>
                </a:lnTo>
                <a:lnTo>
                  <a:pt x="21272" y="327116"/>
                </a:lnTo>
                <a:lnTo>
                  <a:pt x="9612" y="371739"/>
                </a:lnTo>
                <a:lnTo>
                  <a:pt x="2442" y="417972"/>
                </a:lnTo>
                <a:lnTo>
                  <a:pt x="0" y="465581"/>
                </a:lnTo>
                <a:lnTo>
                  <a:pt x="2442" y="513191"/>
                </a:lnTo>
                <a:lnTo>
                  <a:pt x="9612" y="559424"/>
                </a:lnTo>
                <a:lnTo>
                  <a:pt x="21272" y="604047"/>
                </a:lnTo>
                <a:lnTo>
                  <a:pt x="37183" y="646824"/>
                </a:lnTo>
                <a:lnTo>
                  <a:pt x="57108" y="687524"/>
                </a:lnTo>
                <a:lnTo>
                  <a:pt x="80809" y="725911"/>
                </a:lnTo>
                <a:lnTo>
                  <a:pt x="108048" y="761752"/>
                </a:lnTo>
                <a:lnTo>
                  <a:pt x="138588" y="794813"/>
                </a:lnTo>
                <a:lnTo>
                  <a:pt x="172191" y="824861"/>
                </a:lnTo>
                <a:lnTo>
                  <a:pt x="208619" y="851660"/>
                </a:lnTo>
                <a:lnTo>
                  <a:pt x="247635" y="874979"/>
                </a:lnTo>
                <a:lnTo>
                  <a:pt x="289000" y="894582"/>
                </a:lnTo>
                <a:lnTo>
                  <a:pt x="332477" y="910235"/>
                </a:lnTo>
                <a:lnTo>
                  <a:pt x="377828" y="921706"/>
                </a:lnTo>
                <a:lnTo>
                  <a:pt x="424815" y="928760"/>
                </a:lnTo>
                <a:lnTo>
                  <a:pt x="473201" y="931163"/>
                </a:lnTo>
                <a:lnTo>
                  <a:pt x="521588" y="928760"/>
                </a:lnTo>
                <a:lnTo>
                  <a:pt x="568575" y="921706"/>
                </a:lnTo>
                <a:lnTo>
                  <a:pt x="613926" y="910235"/>
                </a:lnTo>
                <a:lnTo>
                  <a:pt x="657403" y="894582"/>
                </a:lnTo>
                <a:lnTo>
                  <a:pt x="698768" y="874979"/>
                </a:lnTo>
                <a:lnTo>
                  <a:pt x="737784" y="851660"/>
                </a:lnTo>
                <a:lnTo>
                  <a:pt x="774212" y="824861"/>
                </a:lnTo>
                <a:lnTo>
                  <a:pt x="807815" y="794813"/>
                </a:lnTo>
                <a:lnTo>
                  <a:pt x="838355" y="761752"/>
                </a:lnTo>
                <a:lnTo>
                  <a:pt x="865594" y="725911"/>
                </a:lnTo>
                <a:lnTo>
                  <a:pt x="889295" y="687524"/>
                </a:lnTo>
                <a:lnTo>
                  <a:pt x="909220" y="646824"/>
                </a:lnTo>
                <a:lnTo>
                  <a:pt x="925131" y="604047"/>
                </a:lnTo>
                <a:lnTo>
                  <a:pt x="936791" y="559424"/>
                </a:lnTo>
                <a:lnTo>
                  <a:pt x="943961" y="513191"/>
                </a:lnTo>
                <a:lnTo>
                  <a:pt x="946403" y="465581"/>
                </a:lnTo>
                <a:lnTo>
                  <a:pt x="943961" y="417972"/>
                </a:lnTo>
                <a:lnTo>
                  <a:pt x="936791" y="371739"/>
                </a:lnTo>
                <a:lnTo>
                  <a:pt x="925131" y="327116"/>
                </a:lnTo>
                <a:lnTo>
                  <a:pt x="909220" y="284339"/>
                </a:lnTo>
                <a:lnTo>
                  <a:pt x="889295" y="243639"/>
                </a:lnTo>
                <a:lnTo>
                  <a:pt x="865594" y="205252"/>
                </a:lnTo>
                <a:lnTo>
                  <a:pt x="838355" y="169411"/>
                </a:lnTo>
                <a:lnTo>
                  <a:pt x="807815" y="136350"/>
                </a:lnTo>
                <a:lnTo>
                  <a:pt x="774212" y="106302"/>
                </a:lnTo>
                <a:lnTo>
                  <a:pt x="737784" y="79503"/>
                </a:lnTo>
                <a:lnTo>
                  <a:pt x="698768" y="56184"/>
                </a:lnTo>
                <a:lnTo>
                  <a:pt x="657403" y="36581"/>
                </a:lnTo>
                <a:lnTo>
                  <a:pt x="613926" y="20928"/>
                </a:lnTo>
                <a:lnTo>
                  <a:pt x="568575" y="9457"/>
                </a:lnTo>
                <a:lnTo>
                  <a:pt x="521588" y="2403"/>
                </a:lnTo>
                <a:lnTo>
                  <a:pt x="473201" y="0"/>
                </a:lnTo>
                <a:close/>
              </a:path>
            </a:pathLst>
          </a:custGeom>
          <a:solidFill>
            <a:srgbClr val="004596"/>
          </a:solidFill>
        </p:spPr>
        <p:txBody>
          <a:bodyPr wrap="square" lIns="0" tIns="0" rIns="0" bIns="0" rtlCol="0"/>
          <a:lstStyle/>
          <a:p>
            <a:pPr defTabSz="685800">
              <a:spcBef>
                <a:spcPts val="450"/>
              </a:spcBef>
              <a:buClrTx/>
              <a:defRPr/>
            </a:pPr>
            <a:endParaRPr sz="1050" kern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bject 21">
            <a:extLst>
              <a:ext uri="{FF2B5EF4-FFF2-40B4-BE49-F238E27FC236}">
                <a16:creationId xmlns:a16="http://schemas.microsoft.com/office/drawing/2014/main" xmlns="" id="{BC156A43-950E-842A-6078-1981191C22CF}"/>
              </a:ext>
            </a:extLst>
          </p:cNvPr>
          <p:cNvSpPr/>
          <p:nvPr/>
        </p:nvSpPr>
        <p:spPr>
          <a:xfrm>
            <a:off x="3430008" y="2235975"/>
            <a:ext cx="710089" cy="698658"/>
          </a:xfrm>
          <a:custGeom>
            <a:avLst/>
            <a:gdLst/>
            <a:ahLst/>
            <a:cxnLst/>
            <a:rect l="l" t="t" r="r" b="b"/>
            <a:pathLst>
              <a:path w="946784" h="931544">
                <a:moveTo>
                  <a:pt x="473201" y="0"/>
                </a:moveTo>
                <a:lnTo>
                  <a:pt x="424815" y="2403"/>
                </a:lnTo>
                <a:lnTo>
                  <a:pt x="377828" y="9457"/>
                </a:lnTo>
                <a:lnTo>
                  <a:pt x="332477" y="20928"/>
                </a:lnTo>
                <a:lnTo>
                  <a:pt x="289000" y="36581"/>
                </a:lnTo>
                <a:lnTo>
                  <a:pt x="247635" y="56184"/>
                </a:lnTo>
                <a:lnTo>
                  <a:pt x="208619" y="79503"/>
                </a:lnTo>
                <a:lnTo>
                  <a:pt x="172191" y="106302"/>
                </a:lnTo>
                <a:lnTo>
                  <a:pt x="138588" y="136350"/>
                </a:lnTo>
                <a:lnTo>
                  <a:pt x="108048" y="169411"/>
                </a:lnTo>
                <a:lnTo>
                  <a:pt x="80809" y="205252"/>
                </a:lnTo>
                <a:lnTo>
                  <a:pt x="57108" y="243639"/>
                </a:lnTo>
                <a:lnTo>
                  <a:pt x="37183" y="284339"/>
                </a:lnTo>
                <a:lnTo>
                  <a:pt x="21272" y="327116"/>
                </a:lnTo>
                <a:lnTo>
                  <a:pt x="9612" y="371739"/>
                </a:lnTo>
                <a:lnTo>
                  <a:pt x="2442" y="417972"/>
                </a:lnTo>
                <a:lnTo>
                  <a:pt x="0" y="465581"/>
                </a:lnTo>
                <a:lnTo>
                  <a:pt x="2442" y="513191"/>
                </a:lnTo>
                <a:lnTo>
                  <a:pt x="9612" y="559424"/>
                </a:lnTo>
                <a:lnTo>
                  <a:pt x="21272" y="604047"/>
                </a:lnTo>
                <a:lnTo>
                  <a:pt x="37183" y="646824"/>
                </a:lnTo>
                <a:lnTo>
                  <a:pt x="57108" y="687524"/>
                </a:lnTo>
                <a:lnTo>
                  <a:pt x="80809" y="725911"/>
                </a:lnTo>
                <a:lnTo>
                  <a:pt x="108048" y="761752"/>
                </a:lnTo>
                <a:lnTo>
                  <a:pt x="138588" y="794813"/>
                </a:lnTo>
                <a:lnTo>
                  <a:pt x="172191" y="824861"/>
                </a:lnTo>
                <a:lnTo>
                  <a:pt x="208619" y="851660"/>
                </a:lnTo>
                <a:lnTo>
                  <a:pt x="247635" y="874979"/>
                </a:lnTo>
                <a:lnTo>
                  <a:pt x="289000" y="894582"/>
                </a:lnTo>
                <a:lnTo>
                  <a:pt x="332477" y="910235"/>
                </a:lnTo>
                <a:lnTo>
                  <a:pt x="377828" y="921706"/>
                </a:lnTo>
                <a:lnTo>
                  <a:pt x="424815" y="928760"/>
                </a:lnTo>
                <a:lnTo>
                  <a:pt x="473201" y="931163"/>
                </a:lnTo>
                <a:lnTo>
                  <a:pt x="521588" y="928760"/>
                </a:lnTo>
                <a:lnTo>
                  <a:pt x="568575" y="921706"/>
                </a:lnTo>
                <a:lnTo>
                  <a:pt x="613926" y="910235"/>
                </a:lnTo>
                <a:lnTo>
                  <a:pt x="657403" y="894582"/>
                </a:lnTo>
                <a:lnTo>
                  <a:pt x="698768" y="874979"/>
                </a:lnTo>
                <a:lnTo>
                  <a:pt x="737784" y="851660"/>
                </a:lnTo>
                <a:lnTo>
                  <a:pt x="774212" y="824861"/>
                </a:lnTo>
                <a:lnTo>
                  <a:pt x="807815" y="794813"/>
                </a:lnTo>
                <a:lnTo>
                  <a:pt x="838355" y="761752"/>
                </a:lnTo>
                <a:lnTo>
                  <a:pt x="865594" y="725911"/>
                </a:lnTo>
                <a:lnTo>
                  <a:pt x="889295" y="687524"/>
                </a:lnTo>
                <a:lnTo>
                  <a:pt x="909220" y="646824"/>
                </a:lnTo>
                <a:lnTo>
                  <a:pt x="925131" y="604047"/>
                </a:lnTo>
                <a:lnTo>
                  <a:pt x="936791" y="559424"/>
                </a:lnTo>
                <a:lnTo>
                  <a:pt x="943961" y="513191"/>
                </a:lnTo>
                <a:lnTo>
                  <a:pt x="946403" y="465581"/>
                </a:lnTo>
                <a:lnTo>
                  <a:pt x="943961" y="417972"/>
                </a:lnTo>
                <a:lnTo>
                  <a:pt x="936791" y="371739"/>
                </a:lnTo>
                <a:lnTo>
                  <a:pt x="925131" y="327116"/>
                </a:lnTo>
                <a:lnTo>
                  <a:pt x="909220" y="284339"/>
                </a:lnTo>
                <a:lnTo>
                  <a:pt x="889295" y="243639"/>
                </a:lnTo>
                <a:lnTo>
                  <a:pt x="865594" y="205252"/>
                </a:lnTo>
                <a:lnTo>
                  <a:pt x="838355" y="169411"/>
                </a:lnTo>
                <a:lnTo>
                  <a:pt x="807815" y="136350"/>
                </a:lnTo>
                <a:lnTo>
                  <a:pt x="774212" y="106302"/>
                </a:lnTo>
                <a:lnTo>
                  <a:pt x="737784" y="79503"/>
                </a:lnTo>
                <a:lnTo>
                  <a:pt x="698768" y="56184"/>
                </a:lnTo>
                <a:lnTo>
                  <a:pt x="657403" y="36581"/>
                </a:lnTo>
                <a:lnTo>
                  <a:pt x="613926" y="20928"/>
                </a:lnTo>
                <a:lnTo>
                  <a:pt x="568575" y="9457"/>
                </a:lnTo>
                <a:lnTo>
                  <a:pt x="521588" y="2403"/>
                </a:lnTo>
                <a:lnTo>
                  <a:pt x="473201" y="0"/>
                </a:lnTo>
                <a:close/>
              </a:path>
            </a:pathLst>
          </a:custGeom>
          <a:solidFill>
            <a:srgbClr val="004596"/>
          </a:solidFill>
        </p:spPr>
        <p:txBody>
          <a:bodyPr wrap="square" lIns="0" tIns="0" rIns="0" bIns="0" rtlCol="0"/>
          <a:lstStyle/>
          <a:p>
            <a:pPr defTabSz="685800">
              <a:spcBef>
                <a:spcPts val="450"/>
              </a:spcBef>
              <a:buClrTx/>
              <a:defRPr/>
            </a:pPr>
            <a:endParaRPr sz="1050" kern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object 21">
            <a:extLst>
              <a:ext uri="{FF2B5EF4-FFF2-40B4-BE49-F238E27FC236}">
                <a16:creationId xmlns:a16="http://schemas.microsoft.com/office/drawing/2014/main" xmlns="" id="{077A74E6-A2F7-6BC4-EFE0-CC97979E5F3B}"/>
              </a:ext>
            </a:extLst>
          </p:cNvPr>
          <p:cNvSpPr/>
          <p:nvPr/>
        </p:nvSpPr>
        <p:spPr>
          <a:xfrm>
            <a:off x="6286855" y="2235975"/>
            <a:ext cx="710089" cy="698658"/>
          </a:xfrm>
          <a:custGeom>
            <a:avLst/>
            <a:gdLst/>
            <a:ahLst/>
            <a:cxnLst/>
            <a:rect l="l" t="t" r="r" b="b"/>
            <a:pathLst>
              <a:path w="946784" h="931544">
                <a:moveTo>
                  <a:pt x="473201" y="0"/>
                </a:moveTo>
                <a:lnTo>
                  <a:pt x="424815" y="2403"/>
                </a:lnTo>
                <a:lnTo>
                  <a:pt x="377828" y="9457"/>
                </a:lnTo>
                <a:lnTo>
                  <a:pt x="332477" y="20928"/>
                </a:lnTo>
                <a:lnTo>
                  <a:pt x="289000" y="36581"/>
                </a:lnTo>
                <a:lnTo>
                  <a:pt x="247635" y="56184"/>
                </a:lnTo>
                <a:lnTo>
                  <a:pt x="208619" y="79503"/>
                </a:lnTo>
                <a:lnTo>
                  <a:pt x="172191" y="106302"/>
                </a:lnTo>
                <a:lnTo>
                  <a:pt x="138588" y="136350"/>
                </a:lnTo>
                <a:lnTo>
                  <a:pt x="108048" y="169411"/>
                </a:lnTo>
                <a:lnTo>
                  <a:pt x="80809" y="205252"/>
                </a:lnTo>
                <a:lnTo>
                  <a:pt x="57108" y="243639"/>
                </a:lnTo>
                <a:lnTo>
                  <a:pt x="37183" y="284339"/>
                </a:lnTo>
                <a:lnTo>
                  <a:pt x="21272" y="327116"/>
                </a:lnTo>
                <a:lnTo>
                  <a:pt x="9612" y="371739"/>
                </a:lnTo>
                <a:lnTo>
                  <a:pt x="2442" y="417972"/>
                </a:lnTo>
                <a:lnTo>
                  <a:pt x="0" y="465581"/>
                </a:lnTo>
                <a:lnTo>
                  <a:pt x="2442" y="513191"/>
                </a:lnTo>
                <a:lnTo>
                  <a:pt x="9612" y="559424"/>
                </a:lnTo>
                <a:lnTo>
                  <a:pt x="21272" y="604047"/>
                </a:lnTo>
                <a:lnTo>
                  <a:pt x="37183" y="646824"/>
                </a:lnTo>
                <a:lnTo>
                  <a:pt x="57108" y="687524"/>
                </a:lnTo>
                <a:lnTo>
                  <a:pt x="80809" y="725911"/>
                </a:lnTo>
                <a:lnTo>
                  <a:pt x="108048" y="761752"/>
                </a:lnTo>
                <a:lnTo>
                  <a:pt x="138588" y="794813"/>
                </a:lnTo>
                <a:lnTo>
                  <a:pt x="172191" y="824861"/>
                </a:lnTo>
                <a:lnTo>
                  <a:pt x="208619" y="851660"/>
                </a:lnTo>
                <a:lnTo>
                  <a:pt x="247635" y="874979"/>
                </a:lnTo>
                <a:lnTo>
                  <a:pt x="289000" y="894582"/>
                </a:lnTo>
                <a:lnTo>
                  <a:pt x="332477" y="910235"/>
                </a:lnTo>
                <a:lnTo>
                  <a:pt x="377828" y="921706"/>
                </a:lnTo>
                <a:lnTo>
                  <a:pt x="424815" y="928760"/>
                </a:lnTo>
                <a:lnTo>
                  <a:pt x="473201" y="931163"/>
                </a:lnTo>
                <a:lnTo>
                  <a:pt x="521588" y="928760"/>
                </a:lnTo>
                <a:lnTo>
                  <a:pt x="568575" y="921706"/>
                </a:lnTo>
                <a:lnTo>
                  <a:pt x="613926" y="910235"/>
                </a:lnTo>
                <a:lnTo>
                  <a:pt x="657403" y="894582"/>
                </a:lnTo>
                <a:lnTo>
                  <a:pt x="698768" y="874979"/>
                </a:lnTo>
                <a:lnTo>
                  <a:pt x="737784" y="851660"/>
                </a:lnTo>
                <a:lnTo>
                  <a:pt x="774212" y="824861"/>
                </a:lnTo>
                <a:lnTo>
                  <a:pt x="807815" y="794813"/>
                </a:lnTo>
                <a:lnTo>
                  <a:pt x="838355" y="761752"/>
                </a:lnTo>
                <a:lnTo>
                  <a:pt x="865594" y="725911"/>
                </a:lnTo>
                <a:lnTo>
                  <a:pt x="889295" y="687524"/>
                </a:lnTo>
                <a:lnTo>
                  <a:pt x="909220" y="646824"/>
                </a:lnTo>
                <a:lnTo>
                  <a:pt x="925131" y="604047"/>
                </a:lnTo>
                <a:lnTo>
                  <a:pt x="936791" y="559424"/>
                </a:lnTo>
                <a:lnTo>
                  <a:pt x="943961" y="513191"/>
                </a:lnTo>
                <a:lnTo>
                  <a:pt x="946403" y="465581"/>
                </a:lnTo>
                <a:lnTo>
                  <a:pt x="943961" y="417972"/>
                </a:lnTo>
                <a:lnTo>
                  <a:pt x="936791" y="371739"/>
                </a:lnTo>
                <a:lnTo>
                  <a:pt x="925131" y="327116"/>
                </a:lnTo>
                <a:lnTo>
                  <a:pt x="909220" y="284339"/>
                </a:lnTo>
                <a:lnTo>
                  <a:pt x="889295" y="243639"/>
                </a:lnTo>
                <a:lnTo>
                  <a:pt x="865594" y="205252"/>
                </a:lnTo>
                <a:lnTo>
                  <a:pt x="838355" y="169411"/>
                </a:lnTo>
                <a:lnTo>
                  <a:pt x="807815" y="136350"/>
                </a:lnTo>
                <a:lnTo>
                  <a:pt x="774212" y="106302"/>
                </a:lnTo>
                <a:lnTo>
                  <a:pt x="737784" y="79503"/>
                </a:lnTo>
                <a:lnTo>
                  <a:pt x="698768" y="56184"/>
                </a:lnTo>
                <a:lnTo>
                  <a:pt x="657403" y="36581"/>
                </a:lnTo>
                <a:lnTo>
                  <a:pt x="613926" y="20928"/>
                </a:lnTo>
                <a:lnTo>
                  <a:pt x="568575" y="9457"/>
                </a:lnTo>
                <a:lnTo>
                  <a:pt x="521588" y="2403"/>
                </a:lnTo>
                <a:lnTo>
                  <a:pt x="473201" y="0"/>
                </a:lnTo>
                <a:close/>
              </a:path>
            </a:pathLst>
          </a:custGeom>
          <a:solidFill>
            <a:srgbClr val="004596"/>
          </a:solidFill>
        </p:spPr>
        <p:txBody>
          <a:bodyPr wrap="square" lIns="0" tIns="0" rIns="0" bIns="0" rtlCol="0"/>
          <a:lstStyle/>
          <a:p>
            <a:pPr defTabSz="685800">
              <a:spcBef>
                <a:spcPts val="450"/>
              </a:spcBef>
              <a:buClrTx/>
              <a:defRPr/>
            </a:pPr>
            <a:endParaRPr sz="1050" kern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Рисунок 18">
            <a:extLst>
              <a:ext uri="{FF2B5EF4-FFF2-40B4-BE49-F238E27FC236}">
                <a16:creationId xmlns:a16="http://schemas.microsoft.com/office/drawing/2014/main" xmlns="" id="{6B9766B6-C1AE-3352-5193-93A4F7C0987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41142" y="2372995"/>
            <a:ext cx="451496" cy="451496"/>
          </a:xfrm>
          <a:prstGeom prst="rect">
            <a:avLst/>
          </a:prstGeom>
        </p:spPr>
      </p:pic>
      <p:pic>
        <p:nvPicPr>
          <p:cNvPr id="27" name="Рисунок 20">
            <a:extLst>
              <a:ext uri="{FF2B5EF4-FFF2-40B4-BE49-F238E27FC236}">
                <a16:creationId xmlns:a16="http://schemas.microsoft.com/office/drawing/2014/main" xmlns="" id="{898E148D-BA4E-678A-3909-DEE6AF9006D7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432391" y="2329286"/>
            <a:ext cx="433937" cy="437993"/>
          </a:xfrm>
          <a:prstGeom prst="rect">
            <a:avLst/>
          </a:prstGeom>
        </p:spPr>
      </p:pic>
      <p:pic>
        <p:nvPicPr>
          <p:cNvPr id="28" name="Рисунок 22">
            <a:extLst>
              <a:ext uri="{FF2B5EF4-FFF2-40B4-BE49-F238E27FC236}">
                <a16:creationId xmlns:a16="http://schemas.microsoft.com/office/drawing/2014/main" xmlns="" id="{B7357C00-1717-5FB6-F029-28C4B837D46C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592219" y="2372995"/>
            <a:ext cx="397511" cy="397511"/>
          </a:xfrm>
          <a:prstGeom prst="rect">
            <a:avLst/>
          </a:prstGeom>
        </p:spPr>
      </p:pic>
      <p:pic>
        <p:nvPicPr>
          <p:cNvPr id="29" name="Google Shape;58;p13" title="logo.png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812564" y="106531"/>
            <a:ext cx="1029596" cy="713332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TextBox 29"/>
          <p:cNvSpPr txBox="1"/>
          <p:nvPr/>
        </p:nvSpPr>
        <p:spPr>
          <a:xfrm>
            <a:off x="6249881" y="192549"/>
            <a:ext cx="13838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 smtClean="0">
                <a:solidFill>
                  <a:srgbClr val="FF0000"/>
                </a:solidFill>
              </a:rPr>
              <a:t>Эмблема вашего образовательного учреждения</a:t>
            </a:r>
            <a:endParaRPr lang="ru-RU" sz="105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875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9"/>
          <p:cNvSpPr txBox="1"/>
          <p:nvPr/>
        </p:nvSpPr>
        <p:spPr>
          <a:xfrm>
            <a:off x="6254375" y="760750"/>
            <a:ext cx="2722200" cy="18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lt1"/>
                </a:solidFill>
              </a:rPr>
              <a:t>КРИТЕРИИ УСПЕХА</a:t>
            </a:r>
            <a:endParaRPr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100" dirty="0">
                <a:solidFill>
                  <a:schemeClr val="lt1"/>
                </a:solidFill>
              </a:rPr>
              <a:t>Опишите основные результаты,</a:t>
            </a:r>
            <a:br>
              <a:rPr lang="ru" sz="1100" dirty="0">
                <a:solidFill>
                  <a:schemeClr val="lt1"/>
                </a:solidFill>
              </a:rPr>
            </a:br>
            <a:r>
              <a:rPr lang="ru" sz="1100" dirty="0">
                <a:solidFill>
                  <a:schemeClr val="lt1"/>
                </a:solidFill>
              </a:rPr>
              <a:t>по которым вы поймёте, что проект успешно реализован (которых вы планируете достичь до конца года).</a:t>
            </a:r>
            <a:endParaRPr sz="11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ru" sz="1100" dirty="0">
                <a:solidFill>
                  <a:schemeClr val="lt1"/>
                </a:solidFill>
              </a:rPr>
              <a:t>Желательно отдать предпочтение количественным показателям с заданной метрикой:</a:t>
            </a:r>
            <a:endParaRPr sz="1100" dirty="0">
              <a:solidFill>
                <a:schemeClr val="lt1"/>
              </a:solidFill>
            </a:endParaRPr>
          </a:p>
        </p:txBody>
      </p:sp>
      <p:sp>
        <p:nvSpPr>
          <p:cNvPr id="135" name="Google Shape;135;p19"/>
          <p:cNvSpPr txBox="1"/>
          <p:nvPr/>
        </p:nvSpPr>
        <p:spPr>
          <a:xfrm>
            <a:off x="159675" y="0"/>
            <a:ext cx="4840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b="1">
                <a:solidFill>
                  <a:srgbClr val="FFFFFF"/>
                </a:solidFill>
              </a:rPr>
              <a:t>РЕШЕНИЕ</a:t>
            </a:r>
            <a:endParaRPr sz="2000" b="1">
              <a:solidFill>
                <a:srgbClr val="FFFFFF"/>
              </a:solidFill>
            </a:endParaRPr>
          </a:p>
        </p:txBody>
      </p:sp>
      <p:sp>
        <p:nvSpPr>
          <p:cNvPr id="136" name="Google Shape;136;p19"/>
          <p:cNvSpPr txBox="1"/>
          <p:nvPr/>
        </p:nvSpPr>
        <p:spPr>
          <a:xfrm>
            <a:off x="159675" y="692275"/>
            <a:ext cx="5242500" cy="2585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indent="0">
              <a:buFont typeface="Arial"/>
              <a:buNone/>
            </a:pPr>
            <a:r>
              <a:rPr lang="ru" sz="1200" dirty="0">
                <a:solidFill>
                  <a:schemeClr val="accent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слайде опишите ваше решение: </a:t>
            </a:r>
            <a:br>
              <a:rPr lang="ru" sz="1200" dirty="0">
                <a:solidFill>
                  <a:schemeClr val="accent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" sz="1200" dirty="0"/>
              <a:t>- результаты анализа кейса, выделенные основные проблемные места в водоподготовке и системе в целом </a:t>
            </a:r>
          </a:p>
          <a:p>
            <a:r>
              <a:rPr lang="ru-RU" sz="1200" dirty="0"/>
              <a:t>- результаты анализа передовых технологий и инноваций по улучшению системы водоснабжения для повышения качества воды, повышения надежности системы и снижения эксплуатационных затрат;</a:t>
            </a:r>
          </a:p>
          <a:p>
            <a:pPr lvl="0"/>
            <a:r>
              <a:rPr lang="ru-RU" sz="1200" dirty="0" smtClean="0"/>
              <a:t>- перечень </a:t>
            </a:r>
            <a:r>
              <a:rPr lang="ru-RU" sz="1200" dirty="0"/>
              <a:t>мероприятий для возможного внедрения в условиях данного кейса (улучшение качества воды, проработка существующих проблем для дальнейшей эксплуатации и добычи воды со скважин и ее дальнейшей </a:t>
            </a:r>
            <a:r>
              <a:rPr lang="ru-RU" sz="1200" dirty="0" smtClean="0"/>
              <a:t>очистки </a:t>
            </a:r>
            <a:r>
              <a:rPr lang="ru-RU" sz="1200" dirty="0"/>
              <a:t>на станции БОВ, перспективные проекты реконструкции)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7" name="Google Shape;137;p19"/>
          <p:cNvSpPr txBox="1"/>
          <p:nvPr/>
        </p:nvSpPr>
        <p:spPr>
          <a:xfrm>
            <a:off x="6276987" y="2622675"/>
            <a:ext cx="1057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b="1" dirty="0">
                <a:solidFill>
                  <a:schemeClr val="lt1"/>
                </a:solidFill>
              </a:rPr>
              <a:t>20%</a:t>
            </a:r>
            <a:endParaRPr sz="2200" b="1" dirty="0">
              <a:solidFill>
                <a:schemeClr val="lt1"/>
              </a:solidFill>
            </a:endParaRPr>
          </a:p>
        </p:txBody>
      </p:sp>
      <p:sp>
        <p:nvSpPr>
          <p:cNvPr id="138" name="Google Shape;138;p19"/>
          <p:cNvSpPr txBox="1"/>
          <p:nvPr/>
        </p:nvSpPr>
        <p:spPr>
          <a:xfrm>
            <a:off x="6276987" y="2929150"/>
            <a:ext cx="2267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dirty="0">
                <a:solidFill>
                  <a:schemeClr val="lt1"/>
                </a:solidFill>
              </a:rPr>
              <a:t>сотрудников ДО прошли обучение по программе до конца 2024 года</a:t>
            </a:r>
            <a:endParaRPr sz="1000" dirty="0">
              <a:solidFill>
                <a:schemeClr val="lt1"/>
              </a:solidFill>
            </a:endParaRPr>
          </a:p>
        </p:txBody>
      </p:sp>
      <p:sp>
        <p:nvSpPr>
          <p:cNvPr id="139" name="Google Shape;139;p19"/>
          <p:cNvSpPr txBox="1"/>
          <p:nvPr/>
        </p:nvSpPr>
        <p:spPr>
          <a:xfrm>
            <a:off x="6276987" y="3411675"/>
            <a:ext cx="1529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b="1" dirty="0">
                <a:solidFill>
                  <a:schemeClr val="lt1"/>
                </a:solidFill>
              </a:rPr>
              <a:t>на 15%</a:t>
            </a:r>
            <a:endParaRPr sz="2200" b="1" dirty="0">
              <a:solidFill>
                <a:schemeClr val="lt1"/>
              </a:solidFill>
            </a:endParaRPr>
          </a:p>
        </p:txBody>
      </p:sp>
      <p:sp>
        <p:nvSpPr>
          <p:cNvPr id="140" name="Google Shape;140;p19"/>
          <p:cNvSpPr txBox="1"/>
          <p:nvPr/>
        </p:nvSpPr>
        <p:spPr>
          <a:xfrm>
            <a:off x="6276987" y="3718150"/>
            <a:ext cx="2503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dirty="0">
                <a:solidFill>
                  <a:schemeClr val="lt1"/>
                </a:solidFill>
              </a:rPr>
              <a:t>увеличился показатель сотрудников, вовлеченных в волонтерские мероприятия</a:t>
            </a:r>
            <a:endParaRPr sz="1000" dirty="0">
              <a:solidFill>
                <a:schemeClr val="lt1"/>
              </a:solidFill>
            </a:endParaRPr>
          </a:p>
        </p:txBody>
      </p:sp>
      <p:sp>
        <p:nvSpPr>
          <p:cNvPr id="12" name="Title 16">
            <a:extLst>
              <a:ext uri="{FF2B5EF4-FFF2-40B4-BE49-F238E27FC236}">
                <a16:creationId xmlns:a16="http://schemas.microsoft.com/office/drawing/2014/main" xmlns="" id="{CCE5B594-4297-01CB-E2B0-EF23E0252859}"/>
              </a:ext>
            </a:extLst>
          </p:cNvPr>
          <p:cNvSpPr txBox="1">
            <a:spLocks/>
          </p:cNvSpPr>
          <p:nvPr/>
        </p:nvSpPr>
        <p:spPr>
          <a:xfrm>
            <a:off x="181065" y="214693"/>
            <a:ext cx="6524535" cy="52111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800" b="1" dirty="0" smtClean="0">
                <a:solidFill>
                  <a:srgbClr val="7E7E7E"/>
                </a:solidFill>
                <a:latin typeface="Arial Narrow" panose="020B0604020202020204" pitchFamily="34" charset="0"/>
                <a:ea typeface="GPN_DIN Condensed Bold" panose="020B0706020202020204" pitchFamily="34" charset="77"/>
              </a:rPr>
              <a:t>РЕШЕНИЕ </a:t>
            </a:r>
            <a:r>
              <a:rPr lang="ru-RU" sz="1800" b="1" dirty="0" smtClean="0">
                <a:solidFill>
                  <a:srgbClr val="FF0000"/>
                </a:solidFill>
                <a:latin typeface="Arial Narrow" panose="020B0604020202020204" pitchFamily="34" charset="0"/>
                <a:ea typeface="GPN_DIN Condensed Bold" panose="020B0706020202020204" pitchFamily="34" charset="77"/>
              </a:rPr>
              <a:t>(не более 3-х слайдов)</a:t>
            </a:r>
            <a:endParaRPr lang="x-none" sz="1800" b="1" dirty="0">
              <a:solidFill>
                <a:srgbClr val="FF0000"/>
              </a:solidFill>
              <a:latin typeface="Arial Narrow" panose="020B0604020202020204" pitchFamily="34" charset="0"/>
              <a:ea typeface="GPN_DIN Condensed Bold" panose="020B0706020202020204" pitchFamily="34" charset="77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C6F593FD-9EDB-E348-9D71-03EB62EA0219}"/>
              </a:ext>
            </a:extLst>
          </p:cNvPr>
          <p:cNvSpPr/>
          <p:nvPr/>
        </p:nvSpPr>
        <p:spPr>
          <a:xfrm>
            <a:off x="5985498" y="949911"/>
            <a:ext cx="2813526" cy="3698288"/>
          </a:xfrm>
          <a:prstGeom prst="rect">
            <a:avLst/>
          </a:pr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/>
          <a:lstStyle/>
          <a:p>
            <a:pPr lvl="0"/>
            <a:r>
              <a:rPr lang="ru-RU" sz="900" b="1" dirty="0">
                <a:latin typeface="Arial Narrow" panose="020B0606020202030204" pitchFamily="34" charset="0"/>
              </a:rPr>
              <a:t>КРИТЕРИИ УСПЕХА</a:t>
            </a:r>
            <a:endParaRPr lang="ru-RU" sz="900" dirty="0">
              <a:latin typeface="Arial Narrow" panose="020B0606020202030204" pitchFamily="34" charset="0"/>
            </a:endParaRPr>
          </a:p>
          <a:p>
            <a:pPr lvl="0">
              <a:spcBef>
                <a:spcPts val="1000"/>
              </a:spcBef>
            </a:pPr>
            <a:r>
              <a:rPr lang="ru-RU" sz="800" dirty="0"/>
              <a:t>Опишите основные результаты,</a:t>
            </a:r>
            <a:br>
              <a:rPr lang="ru-RU" sz="800" dirty="0"/>
            </a:br>
            <a:r>
              <a:rPr lang="ru-RU" sz="800" dirty="0"/>
              <a:t>по которым вы поймёте, что </a:t>
            </a:r>
            <a:r>
              <a:rPr lang="ru-RU" sz="800" dirty="0" smtClean="0"/>
              <a:t>внедрение разработанного решения успешно будет реализовано.</a:t>
            </a:r>
            <a:endParaRPr lang="ru-RU" sz="800" dirty="0"/>
          </a:p>
          <a:p>
            <a:pPr lvl="0">
              <a:spcBef>
                <a:spcPts val="1000"/>
              </a:spcBef>
              <a:spcAft>
                <a:spcPts val="1000"/>
              </a:spcAft>
            </a:pPr>
            <a:r>
              <a:rPr lang="ru-RU" sz="800" dirty="0"/>
              <a:t>Желательно отдать предпочтение количественным показателям с заданной метрикой: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4E7A435-CFB7-B6E2-D6BF-4BA77DAD4765}"/>
              </a:ext>
            </a:extLst>
          </p:cNvPr>
          <p:cNvSpPr txBox="1"/>
          <p:nvPr/>
        </p:nvSpPr>
        <p:spPr>
          <a:xfrm>
            <a:off x="6071941" y="2489003"/>
            <a:ext cx="2591595" cy="65078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Bef>
                <a:spcPts val="600"/>
              </a:spcBef>
            </a:pPr>
            <a:r>
              <a:rPr lang="ru-RU" sz="1600" b="1" cap="all" dirty="0" smtClean="0">
                <a:solidFill>
                  <a:schemeClr val="bg1"/>
                </a:solidFill>
                <a:latin typeface="Arial Narrow" panose="020B0604020202020204" pitchFamily="34" charset="0"/>
                <a:ea typeface="GPN_DIN Condensed Bold" panose="020B0504020202020204" pitchFamily="34" charset="0"/>
              </a:rPr>
              <a:t>На</a:t>
            </a:r>
            <a:r>
              <a:rPr lang="ru-RU" b="1" cap="all" dirty="0" smtClean="0">
                <a:solidFill>
                  <a:schemeClr val="bg1"/>
                </a:solidFill>
                <a:latin typeface="Arial Narrow" panose="020B0604020202020204" pitchFamily="34" charset="0"/>
                <a:ea typeface="GPN_DIN Condensed Bold" panose="020B0504020202020204" pitchFamily="34" charset="0"/>
              </a:rPr>
              <a:t> </a:t>
            </a:r>
            <a:r>
              <a:rPr lang="ru-RU" sz="2000" b="1" cap="all" dirty="0" smtClean="0">
                <a:solidFill>
                  <a:schemeClr val="bg1"/>
                </a:solidFill>
                <a:latin typeface="Arial Narrow" panose="020B0604020202020204" pitchFamily="34" charset="0"/>
                <a:ea typeface="GPN_DIN Condensed Bold" panose="020B0504020202020204" pitchFamily="34" charset="0"/>
              </a:rPr>
              <a:t>20%</a:t>
            </a:r>
            <a:r>
              <a:rPr lang="ru-RU" sz="2000" b="1" cap="all" dirty="0">
                <a:solidFill>
                  <a:schemeClr val="bg1"/>
                </a:solidFill>
                <a:latin typeface="Arial Narrow" panose="020B0604020202020204" pitchFamily="34" charset="0"/>
                <a:ea typeface="GPN_DIN Condensed Bold" panose="020B0504020202020204" pitchFamily="34" charset="0"/>
              </a:rPr>
              <a:t/>
            </a:r>
            <a:br>
              <a:rPr lang="ru-RU" sz="2000" b="1" cap="all" dirty="0">
                <a:solidFill>
                  <a:schemeClr val="bg1"/>
                </a:solidFill>
                <a:latin typeface="Arial Narrow" panose="020B0604020202020204" pitchFamily="34" charset="0"/>
                <a:ea typeface="GPN_DIN Condensed Bold" panose="020B0504020202020204" pitchFamily="34" charset="0"/>
              </a:rPr>
            </a:br>
            <a:r>
              <a:rPr lang="ru-RU" sz="1100" dirty="0">
                <a:solidFill>
                  <a:schemeClr val="lt1"/>
                </a:solidFill>
              </a:rPr>
              <a:t>произойдет сокращение </a:t>
            </a:r>
            <a:r>
              <a:rPr lang="ru-RU" sz="1100" dirty="0" smtClean="0">
                <a:solidFill>
                  <a:schemeClr val="lt1"/>
                </a:solidFill>
              </a:rPr>
              <a:t>отложений в трубопроводах…..</a:t>
            </a:r>
            <a:endParaRPr lang="ru-RU" sz="1100" dirty="0">
              <a:solidFill>
                <a:schemeClr val="lt1"/>
              </a:solidFill>
            </a:endParaRPr>
          </a:p>
          <a:p>
            <a:pPr>
              <a:spcBef>
                <a:spcPts val="600"/>
              </a:spcBef>
            </a:pPr>
            <a:endParaRPr lang="ru-RU" sz="1100" dirty="0" smtClean="0">
              <a:solidFill>
                <a:schemeClr val="lt1"/>
              </a:solidFill>
            </a:endParaRPr>
          </a:p>
          <a:p>
            <a:pPr>
              <a:spcBef>
                <a:spcPts val="600"/>
              </a:spcBef>
            </a:pPr>
            <a:endParaRPr lang="ru-RU" sz="1100" dirty="0">
              <a:solidFill>
                <a:schemeClr val="lt1"/>
              </a:solidFill>
            </a:endParaRPr>
          </a:p>
          <a:p>
            <a:pPr>
              <a:spcBef>
                <a:spcPts val="600"/>
              </a:spcBef>
            </a:pPr>
            <a:endParaRPr lang="ru-RU" sz="1100" dirty="0" smtClean="0">
              <a:solidFill>
                <a:schemeClr val="lt1"/>
              </a:solidFill>
            </a:endParaRPr>
          </a:p>
          <a:p>
            <a:pPr>
              <a:spcBef>
                <a:spcPts val="600"/>
              </a:spcBef>
            </a:pPr>
            <a:endParaRPr lang="ru-RU" sz="1100" dirty="0">
              <a:solidFill>
                <a:schemeClr val="lt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4E7A435-CFB7-B6E2-D6BF-4BA77DAD4765}"/>
              </a:ext>
            </a:extLst>
          </p:cNvPr>
          <p:cNvSpPr txBox="1"/>
          <p:nvPr/>
        </p:nvSpPr>
        <p:spPr>
          <a:xfrm>
            <a:off x="6094362" y="3341794"/>
            <a:ext cx="2430737" cy="65078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Bef>
                <a:spcPts val="600"/>
              </a:spcBef>
            </a:pPr>
            <a:r>
              <a:rPr lang="ru-RU" sz="1600" b="1" cap="all" dirty="0" smtClean="0">
                <a:solidFill>
                  <a:schemeClr val="bg1"/>
                </a:solidFill>
                <a:latin typeface="Arial Narrow" panose="020B0604020202020204" pitchFamily="34" charset="0"/>
                <a:ea typeface="GPN_DIN Condensed Bold" panose="020B0504020202020204" pitchFamily="34" charset="0"/>
              </a:rPr>
              <a:t>На</a:t>
            </a:r>
            <a:r>
              <a:rPr lang="ru-RU" sz="2000" b="1" cap="all" dirty="0" smtClean="0">
                <a:solidFill>
                  <a:schemeClr val="bg1"/>
                </a:solidFill>
                <a:latin typeface="Arial Narrow" panose="020B0604020202020204" pitchFamily="34" charset="0"/>
                <a:ea typeface="GPN_DIN Condensed Bold" panose="020B0504020202020204" pitchFamily="34" charset="0"/>
              </a:rPr>
              <a:t> 15%</a:t>
            </a:r>
            <a:r>
              <a:rPr lang="ru-RU" sz="2000" b="1" cap="all" dirty="0">
                <a:solidFill>
                  <a:schemeClr val="bg1"/>
                </a:solidFill>
                <a:latin typeface="Arial Narrow" panose="020B0604020202020204" pitchFamily="34" charset="0"/>
                <a:ea typeface="GPN_DIN Condensed Bold" panose="020B0504020202020204" pitchFamily="34" charset="0"/>
              </a:rPr>
              <a:t/>
            </a:r>
            <a:br>
              <a:rPr lang="ru-RU" sz="2000" b="1" cap="all" dirty="0">
                <a:solidFill>
                  <a:schemeClr val="bg1"/>
                </a:solidFill>
                <a:latin typeface="Arial Narrow" panose="020B0604020202020204" pitchFamily="34" charset="0"/>
                <a:ea typeface="GPN_DIN Condensed Bold" panose="020B0504020202020204" pitchFamily="34" charset="0"/>
              </a:rPr>
            </a:br>
            <a:r>
              <a:rPr lang="ru-RU" sz="1100" dirty="0">
                <a:solidFill>
                  <a:schemeClr val="lt1"/>
                </a:solidFill>
              </a:rPr>
              <a:t>увеличился </a:t>
            </a:r>
            <a:r>
              <a:rPr lang="ru-RU" sz="1100" dirty="0" smtClean="0">
                <a:solidFill>
                  <a:schemeClr val="lt1"/>
                </a:solidFill>
              </a:rPr>
              <a:t>качество воды по показателю …</a:t>
            </a:r>
            <a:endParaRPr lang="ru-RU" sz="1100" dirty="0">
              <a:solidFill>
                <a:schemeClr val="lt1"/>
              </a:solidFill>
            </a:endParaRPr>
          </a:p>
        </p:txBody>
      </p: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xmlns="" id="{E330FB06-7F6B-38D6-F4C9-27A296F8C42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543316" y="4730857"/>
            <a:ext cx="2416507" cy="273844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800" cap="all" dirty="0">
                <a:solidFill>
                  <a:schemeClr val="bg1">
                    <a:lumMod val="50000"/>
                  </a:schemeClr>
                </a:solidFill>
                <a:latin typeface="Arial Narrow" panose="020B0604020202020204" pitchFamily="34" charset="0"/>
              </a:rPr>
              <a:t>Водоподготовка в энергетике</a:t>
            </a:r>
            <a:endParaRPr lang="ru-RU" sz="800" cap="all" dirty="0">
              <a:latin typeface="Arial Narrow" panose="020B0604020202020204" pitchFamily="34" charset="0"/>
            </a:endParaRPr>
          </a:p>
        </p:txBody>
      </p:sp>
      <p:pic>
        <p:nvPicPr>
          <p:cNvPr id="17" name="Google Shape;58;p13" title="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12564" y="106531"/>
            <a:ext cx="1029596" cy="713332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/>
          <p:cNvSpPr txBox="1"/>
          <p:nvPr/>
        </p:nvSpPr>
        <p:spPr>
          <a:xfrm>
            <a:off x="6249881" y="192549"/>
            <a:ext cx="13838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 smtClean="0">
                <a:solidFill>
                  <a:srgbClr val="FF0000"/>
                </a:solidFill>
              </a:rPr>
              <a:t>Эмблема вашего образовательного учреждения</a:t>
            </a:r>
            <a:endParaRPr lang="ru-RU" sz="105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4B48590-E97B-6C42-90C5-D501A49C08BC}"/>
              </a:ext>
            </a:extLst>
          </p:cNvPr>
          <p:cNvSpPr txBox="1"/>
          <p:nvPr/>
        </p:nvSpPr>
        <p:spPr>
          <a:xfrm>
            <a:off x="-472044" y="2939143"/>
            <a:ext cx="0" cy="0"/>
          </a:xfrm>
          <a:prstGeom prst="rect">
            <a:avLst/>
          </a:prstGeom>
          <a:noFill/>
        </p:spPr>
        <p:txBody>
          <a:bodyPr wrap="none" lIns="0" tIns="0" rIns="0" bIns="27000" rtlCol="0">
            <a:noAutofit/>
          </a:bodyPr>
          <a:lstStyle/>
          <a:p>
            <a:pPr defTabSz="685800">
              <a:lnSpc>
                <a:spcPct val="80000"/>
              </a:lnSpc>
              <a:spcBef>
                <a:spcPts val="225"/>
              </a:spcBef>
              <a:buClrTx/>
              <a:defRPr/>
            </a:pPr>
            <a:endParaRPr lang="ru-RU" sz="825" kern="1200" dirty="0" err="1">
              <a:solidFill>
                <a:srgbClr val="3C3C3C"/>
              </a:solidFill>
              <a:latin typeface="Arial Narrow" panose="020B0604020202020204" pitchFamily="34" charset="0"/>
              <a:ea typeface="+mn-ea"/>
              <a:cs typeface="+mn-cs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01187453-8943-6245-91ED-029FF0703F35}"/>
              </a:ext>
            </a:extLst>
          </p:cNvPr>
          <p:cNvSpPr/>
          <p:nvPr/>
        </p:nvSpPr>
        <p:spPr>
          <a:xfrm>
            <a:off x="252785" y="844153"/>
            <a:ext cx="2807121" cy="1674019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/>
          <a:lstStyle/>
          <a:p>
            <a:pPr defTabSz="685800" fontAlgn="t">
              <a:spcBef>
                <a:spcPts val="450"/>
              </a:spcBef>
              <a:buClrTx/>
              <a:defRPr/>
            </a:pPr>
            <a:endParaRPr lang="ru-RU" sz="900" kern="1200" dirty="0">
              <a:solidFill>
                <a:srgbClr val="000000"/>
              </a:solidFill>
              <a:latin typeface="Arial Narrow" panose="020B0606020202030204" pitchFamily="34" charset="0"/>
              <a:ea typeface="GPN_DIN Regular" panose="020B0504020202020204" pitchFamily="34" charset="0"/>
            </a:endParaRPr>
          </a:p>
          <a:p>
            <a:pPr defTabSz="685800" fontAlgn="t">
              <a:spcBef>
                <a:spcPts val="450"/>
              </a:spcBef>
              <a:buClrTx/>
              <a:defRPr/>
            </a:pPr>
            <a:endParaRPr lang="ru-RU" sz="900" kern="1200" dirty="0">
              <a:solidFill>
                <a:srgbClr val="000000"/>
              </a:solidFill>
              <a:latin typeface="Arial Narrow" panose="020B0606020202030204" pitchFamily="34" charset="0"/>
              <a:ea typeface="GPN_DIN Regular" panose="020B0504020202020204" pitchFamily="34" charset="0"/>
            </a:endParaRPr>
          </a:p>
          <a:p>
            <a:pPr defTabSz="685800" fontAlgn="t">
              <a:spcBef>
                <a:spcPts val="450"/>
              </a:spcBef>
              <a:buClrTx/>
              <a:defRPr/>
            </a:pPr>
            <a:endParaRPr lang="ru-RU" sz="900" kern="1200" dirty="0">
              <a:solidFill>
                <a:srgbClr val="000000"/>
              </a:solidFill>
              <a:latin typeface="Arial Narrow" panose="020B0606020202030204" pitchFamily="34" charset="0"/>
              <a:ea typeface="GPN_DIN Regular" panose="020B0504020202020204" pitchFamily="34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35E22ACF-D272-894F-A5CF-A10CC4B8BC09}"/>
              </a:ext>
            </a:extLst>
          </p:cNvPr>
          <p:cNvSpPr/>
          <p:nvPr/>
        </p:nvSpPr>
        <p:spPr>
          <a:xfrm>
            <a:off x="252785" y="2626519"/>
            <a:ext cx="2807121" cy="1674019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/>
          <a:lstStyle/>
          <a:p>
            <a:pPr defTabSz="685800" fontAlgn="t">
              <a:spcBef>
                <a:spcPts val="450"/>
              </a:spcBef>
              <a:buClrTx/>
              <a:defRPr/>
            </a:pPr>
            <a:endParaRPr lang="ru-RU" sz="900" kern="1200" dirty="0">
              <a:solidFill>
                <a:srgbClr val="000000"/>
              </a:solidFill>
              <a:latin typeface="Arial Narrow" panose="020B0606020202030204" pitchFamily="34" charset="0"/>
              <a:ea typeface="GPN_DIN Regular" panose="020B0504020202020204" pitchFamily="34" charset="0"/>
            </a:endParaRPr>
          </a:p>
          <a:p>
            <a:pPr defTabSz="685800" fontAlgn="t">
              <a:spcBef>
                <a:spcPts val="450"/>
              </a:spcBef>
              <a:buClrTx/>
              <a:defRPr/>
            </a:pPr>
            <a:endParaRPr lang="ru-RU" sz="900" kern="1200" dirty="0">
              <a:solidFill>
                <a:srgbClr val="000000"/>
              </a:solidFill>
              <a:latin typeface="Arial Narrow" panose="020B0606020202030204" pitchFamily="34" charset="0"/>
              <a:ea typeface="GPN_DIN Regular" panose="020B0504020202020204" pitchFamily="34" charset="0"/>
            </a:endParaRPr>
          </a:p>
          <a:p>
            <a:pPr defTabSz="685800" fontAlgn="t">
              <a:spcBef>
                <a:spcPts val="450"/>
              </a:spcBef>
              <a:buClrTx/>
              <a:defRPr/>
            </a:pPr>
            <a:endParaRPr lang="ru-RU" sz="900" kern="1200" dirty="0">
              <a:solidFill>
                <a:srgbClr val="000000"/>
              </a:solidFill>
              <a:latin typeface="Arial Narrow" panose="020B0606020202030204" pitchFamily="34" charset="0"/>
              <a:ea typeface="GPN_DIN Regular" panose="020B0504020202020204" pitchFamily="34" charset="0"/>
            </a:endParaRP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xmlns="" id="{995A0FDC-FC21-4844-9762-883B21FD26F0}"/>
              </a:ext>
            </a:extLst>
          </p:cNvPr>
          <p:cNvSpPr/>
          <p:nvPr/>
        </p:nvSpPr>
        <p:spPr>
          <a:xfrm>
            <a:off x="3168626" y="844153"/>
            <a:ext cx="2807121" cy="1674019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/>
          <a:lstStyle/>
          <a:p>
            <a:pPr defTabSz="685800" fontAlgn="t">
              <a:spcBef>
                <a:spcPts val="450"/>
              </a:spcBef>
              <a:buClrTx/>
              <a:defRPr/>
            </a:pPr>
            <a:endParaRPr lang="ru-RU" sz="900" kern="1200" dirty="0">
              <a:solidFill>
                <a:srgbClr val="000000"/>
              </a:solidFill>
              <a:latin typeface="Arial Narrow" panose="020B0606020202030204" pitchFamily="34" charset="0"/>
              <a:ea typeface="GPN_DIN Regular" panose="020B0504020202020204" pitchFamily="34" charset="0"/>
            </a:endParaRPr>
          </a:p>
          <a:p>
            <a:pPr defTabSz="685800" fontAlgn="t">
              <a:spcBef>
                <a:spcPts val="450"/>
              </a:spcBef>
              <a:buClrTx/>
              <a:defRPr/>
            </a:pPr>
            <a:endParaRPr lang="ru-RU" sz="900" kern="1200" dirty="0">
              <a:solidFill>
                <a:srgbClr val="000000"/>
              </a:solidFill>
              <a:latin typeface="Arial Narrow" panose="020B0606020202030204" pitchFamily="34" charset="0"/>
              <a:ea typeface="GPN_DIN Regular" panose="020B0504020202020204" pitchFamily="34" charset="0"/>
            </a:endParaRPr>
          </a:p>
          <a:p>
            <a:pPr defTabSz="685800" fontAlgn="t">
              <a:spcBef>
                <a:spcPts val="450"/>
              </a:spcBef>
              <a:buClrTx/>
              <a:defRPr/>
            </a:pPr>
            <a:endParaRPr lang="ru-RU" sz="900" kern="1200" dirty="0">
              <a:solidFill>
                <a:srgbClr val="000000"/>
              </a:solidFill>
              <a:latin typeface="Arial Narrow" panose="020B0606020202030204" pitchFamily="34" charset="0"/>
              <a:ea typeface="GPN_DIN Regular" panose="020B0504020202020204" pitchFamily="34" charset="0"/>
            </a:endParaRPr>
          </a:p>
          <a:p>
            <a:pPr defTabSz="685800" fontAlgn="t">
              <a:spcBef>
                <a:spcPts val="450"/>
              </a:spcBef>
              <a:buClrTx/>
              <a:defRPr/>
            </a:pPr>
            <a:endParaRPr lang="ru-RU" sz="900" kern="1200" dirty="0">
              <a:solidFill>
                <a:srgbClr val="000000"/>
              </a:solidFill>
              <a:latin typeface="Arial Narrow" panose="020B0606020202030204" pitchFamily="34" charset="0"/>
              <a:ea typeface="GPN_DIN Regular" panose="020B0504020202020204" pitchFamily="34" charset="0"/>
            </a:endParaRPr>
          </a:p>
          <a:p>
            <a:pPr defTabSz="685800" fontAlgn="t">
              <a:spcBef>
                <a:spcPts val="450"/>
              </a:spcBef>
              <a:buClrTx/>
              <a:defRPr/>
            </a:pPr>
            <a:endParaRPr lang="ru-RU" sz="900" kern="1200" dirty="0">
              <a:solidFill>
                <a:srgbClr val="000000"/>
              </a:solidFill>
              <a:latin typeface="Arial Narrow" panose="020B0606020202030204" pitchFamily="34" charset="0"/>
              <a:ea typeface="GPN_DIN Regular" panose="020B0504020202020204" pitchFamily="34" charset="0"/>
            </a:endParaRP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xmlns="" id="{E5E4D08F-7B12-4A4E-B117-4BAFBF42678A}"/>
              </a:ext>
            </a:extLst>
          </p:cNvPr>
          <p:cNvSpPr/>
          <p:nvPr/>
        </p:nvSpPr>
        <p:spPr>
          <a:xfrm>
            <a:off x="3168626" y="2626519"/>
            <a:ext cx="2807121" cy="1674019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/>
          <a:lstStyle/>
          <a:p>
            <a:pPr defTabSz="685800" fontAlgn="t">
              <a:spcBef>
                <a:spcPts val="450"/>
              </a:spcBef>
              <a:buClrTx/>
              <a:defRPr/>
            </a:pPr>
            <a:endParaRPr lang="ru-RU" sz="900" kern="1200" dirty="0">
              <a:solidFill>
                <a:srgbClr val="000000"/>
              </a:solidFill>
              <a:latin typeface="Arial Narrow" panose="020B0606020202030204" pitchFamily="34" charset="0"/>
              <a:ea typeface="GPN_DIN Regular" panose="020B0504020202020204" pitchFamily="34" charset="0"/>
            </a:endParaRPr>
          </a:p>
          <a:p>
            <a:pPr defTabSz="685800" fontAlgn="t">
              <a:spcBef>
                <a:spcPts val="450"/>
              </a:spcBef>
              <a:buClrTx/>
              <a:defRPr/>
            </a:pPr>
            <a:endParaRPr lang="ru-RU" sz="900" kern="1200" dirty="0">
              <a:solidFill>
                <a:srgbClr val="000000"/>
              </a:solidFill>
              <a:latin typeface="Arial Narrow" panose="020B0606020202030204" pitchFamily="34" charset="0"/>
              <a:ea typeface="GPN_DIN Regular" panose="020B0504020202020204" pitchFamily="34" charset="0"/>
            </a:endParaRPr>
          </a:p>
          <a:p>
            <a:pPr defTabSz="685800" fontAlgn="t">
              <a:spcBef>
                <a:spcPts val="450"/>
              </a:spcBef>
              <a:buClrTx/>
              <a:defRPr/>
            </a:pPr>
            <a:endParaRPr lang="ru-RU" sz="900" kern="1200" dirty="0">
              <a:solidFill>
                <a:srgbClr val="000000"/>
              </a:solidFill>
              <a:latin typeface="Arial Narrow" panose="020B0606020202030204" pitchFamily="34" charset="0"/>
              <a:ea typeface="GPN_DIN Regular" panose="020B0504020202020204" pitchFamily="34" charset="0"/>
            </a:endParaRPr>
          </a:p>
          <a:p>
            <a:pPr defTabSz="685800" fontAlgn="t">
              <a:spcBef>
                <a:spcPts val="450"/>
              </a:spcBef>
              <a:buClrTx/>
              <a:defRPr/>
            </a:pPr>
            <a:endParaRPr lang="ru-RU" sz="900" kern="1200" dirty="0">
              <a:solidFill>
                <a:srgbClr val="000000"/>
              </a:solidFill>
              <a:latin typeface="Arial Narrow" panose="020B0606020202030204" pitchFamily="34" charset="0"/>
              <a:ea typeface="GPN_DIN Regular" panose="020B0504020202020204" pitchFamily="34" charset="0"/>
            </a:endParaRPr>
          </a:p>
          <a:p>
            <a:pPr defTabSz="685800" fontAlgn="t">
              <a:spcBef>
                <a:spcPts val="450"/>
              </a:spcBef>
              <a:buClrTx/>
              <a:defRPr/>
            </a:pPr>
            <a:endParaRPr lang="ru-RU" sz="900" kern="1200" dirty="0">
              <a:solidFill>
                <a:srgbClr val="000000"/>
              </a:solidFill>
              <a:latin typeface="Arial Narrow" panose="020B0606020202030204" pitchFamily="34" charset="0"/>
              <a:ea typeface="GPN_DIN Regular" panose="020B0504020202020204" pitchFamily="34" charset="0"/>
            </a:endParaRP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xmlns="" id="{0F4706B7-79B7-884F-A2A4-6B73A17B62F1}"/>
              </a:ext>
            </a:extLst>
          </p:cNvPr>
          <p:cNvSpPr/>
          <p:nvPr/>
        </p:nvSpPr>
        <p:spPr>
          <a:xfrm>
            <a:off x="6084094" y="844153"/>
            <a:ext cx="2807121" cy="1674019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/>
          <a:lstStyle/>
          <a:p>
            <a:pPr defTabSz="685800" fontAlgn="t">
              <a:spcBef>
                <a:spcPts val="450"/>
              </a:spcBef>
              <a:buClrTx/>
              <a:defRPr/>
            </a:pPr>
            <a:endParaRPr lang="ru-RU" sz="900" kern="1200" dirty="0">
              <a:solidFill>
                <a:srgbClr val="000000"/>
              </a:solidFill>
              <a:latin typeface="Arial Narrow" panose="020B0606020202030204" pitchFamily="34" charset="0"/>
              <a:ea typeface="GPN_DIN Regular" panose="020B0504020202020204" pitchFamily="34" charset="0"/>
            </a:endParaRPr>
          </a:p>
          <a:p>
            <a:pPr defTabSz="685800" fontAlgn="t">
              <a:spcBef>
                <a:spcPts val="450"/>
              </a:spcBef>
              <a:buClrTx/>
              <a:defRPr/>
            </a:pPr>
            <a:endParaRPr lang="ru-RU" sz="900" kern="1200" dirty="0">
              <a:solidFill>
                <a:srgbClr val="000000"/>
              </a:solidFill>
              <a:latin typeface="Arial Narrow" panose="020B0606020202030204" pitchFamily="34" charset="0"/>
              <a:ea typeface="GPN_DIN Regular" panose="020B0504020202020204" pitchFamily="34" charset="0"/>
            </a:endParaRPr>
          </a:p>
          <a:p>
            <a:pPr defTabSz="685800" fontAlgn="t">
              <a:spcBef>
                <a:spcPts val="450"/>
              </a:spcBef>
              <a:buClrTx/>
              <a:defRPr/>
            </a:pPr>
            <a:endParaRPr lang="ru-RU" sz="900" kern="1200" dirty="0">
              <a:solidFill>
                <a:srgbClr val="000000"/>
              </a:solidFill>
              <a:latin typeface="Arial Narrow" panose="020B0606020202030204" pitchFamily="34" charset="0"/>
              <a:ea typeface="GPN_DIN Regular" panose="020B0504020202020204" pitchFamily="34" charset="0"/>
            </a:endParaRP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xmlns="" id="{80D308A0-C0B5-F743-81F5-CBA125A471A3}"/>
              </a:ext>
            </a:extLst>
          </p:cNvPr>
          <p:cNvSpPr/>
          <p:nvPr/>
        </p:nvSpPr>
        <p:spPr>
          <a:xfrm>
            <a:off x="6084094" y="2626519"/>
            <a:ext cx="2807121" cy="1674019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/>
          <a:lstStyle/>
          <a:p>
            <a:pPr defTabSz="685800" fontAlgn="t">
              <a:spcBef>
                <a:spcPts val="450"/>
              </a:spcBef>
              <a:buClrTx/>
              <a:defRPr/>
            </a:pPr>
            <a:endParaRPr lang="ru-RU" sz="900" kern="1200" dirty="0">
              <a:solidFill>
                <a:srgbClr val="000000"/>
              </a:solidFill>
              <a:latin typeface="Arial Narrow" panose="020B0606020202030204" pitchFamily="34" charset="0"/>
              <a:ea typeface="GPN_DIN Regular" panose="020B0504020202020204" pitchFamily="34" charset="0"/>
            </a:endParaRPr>
          </a:p>
          <a:p>
            <a:pPr defTabSz="685800" fontAlgn="t">
              <a:spcBef>
                <a:spcPts val="450"/>
              </a:spcBef>
              <a:buClrTx/>
              <a:defRPr/>
            </a:pPr>
            <a:endParaRPr lang="ru-RU" sz="900" kern="1200" dirty="0">
              <a:solidFill>
                <a:srgbClr val="000000"/>
              </a:solidFill>
              <a:latin typeface="Arial Narrow" panose="020B0606020202030204" pitchFamily="34" charset="0"/>
              <a:ea typeface="GPN_DIN Regular" panose="020B0504020202020204" pitchFamily="34" charset="0"/>
            </a:endParaRPr>
          </a:p>
          <a:p>
            <a:pPr defTabSz="685800" fontAlgn="t">
              <a:spcBef>
                <a:spcPts val="450"/>
              </a:spcBef>
              <a:buClrTx/>
              <a:defRPr/>
            </a:pPr>
            <a:endParaRPr lang="ru-RU" sz="900" kern="1200" dirty="0">
              <a:solidFill>
                <a:srgbClr val="000000"/>
              </a:solidFill>
              <a:latin typeface="Arial Narrow" panose="020B0606020202030204" pitchFamily="34" charset="0"/>
              <a:ea typeface="GPN_DIN Regular" panose="020B0504020202020204" pitchFamily="34" charset="0"/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xmlns="" id="{9F233883-B740-5748-8F3D-5C3BE6E4BE57}"/>
              </a:ext>
            </a:extLst>
          </p:cNvPr>
          <p:cNvSpPr>
            <a:spLocks noChangeAspect="1"/>
          </p:cNvSpPr>
          <p:nvPr/>
        </p:nvSpPr>
        <p:spPr>
          <a:xfrm>
            <a:off x="357621" y="984083"/>
            <a:ext cx="337500" cy="337500"/>
          </a:xfrm>
          <a:prstGeom prst="ellipse">
            <a:avLst/>
          </a:pr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spcBef>
                <a:spcPts val="450"/>
              </a:spcBef>
              <a:buClrTx/>
              <a:defRPr/>
            </a:pPr>
            <a:r>
              <a:rPr lang="ru-RU" sz="1500" b="1" kern="1200" dirty="0">
                <a:solidFill>
                  <a:srgbClr val="FFFFFF"/>
                </a:solidFill>
                <a:latin typeface="Arial Narrow" panose="020B0606020202030204" pitchFamily="34" charset="0"/>
                <a:ea typeface="GPN_DIN Condensed Bold" panose="020B0704020202020204" pitchFamily="34" charset="0"/>
              </a:rPr>
              <a:t>1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xmlns="" id="{4AEF06B3-8C7D-AF4A-B8F6-43486433E059}"/>
              </a:ext>
            </a:extLst>
          </p:cNvPr>
          <p:cNvSpPr>
            <a:spLocks noChangeAspect="1"/>
          </p:cNvSpPr>
          <p:nvPr/>
        </p:nvSpPr>
        <p:spPr>
          <a:xfrm>
            <a:off x="3261138" y="984083"/>
            <a:ext cx="337500" cy="337500"/>
          </a:xfrm>
          <a:prstGeom prst="ellipse">
            <a:avLst/>
          </a:pr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spcBef>
                <a:spcPts val="450"/>
              </a:spcBef>
              <a:buClrTx/>
              <a:defRPr/>
            </a:pPr>
            <a:r>
              <a:rPr lang="ru-RU" sz="1500" b="1" kern="1200" dirty="0">
                <a:solidFill>
                  <a:srgbClr val="FFFFFF"/>
                </a:solidFill>
                <a:latin typeface="Arial Narrow" panose="020B0606020202030204" pitchFamily="34" charset="0"/>
                <a:ea typeface="GPN_DIN Condensed Bold" panose="020B0704020202020204" pitchFamily="34" charset="0"/>
              </a:rPr>
              <a:t>2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xmlns="" id="{D00C3C7C-2A64-1648-8571-83E508F0524B}"/>
              </a:ext>
            </a:extLst>
          </p:cNvPr>
          <p:cNvSpPr>
            <a:spLocks noChangeAspect="1"/>
          </p:cNvSpPr>
          <p:nvPr/>
        </p:nvSpPr>
        <p:spPr>
          <a:xfrm>
            <a:off x="6182468" y="984083"/>
            <a:ext cx="337500" cy="337500"/>
          </a:xfrm>
          <a:prstGeom prst="ellipse">
            <a:avLst/>
          </a:pr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spcBef>
                <a:spcPts val="450"/>
              </a:spcBef>
              <a:buClrTx/>
              <a:defRPr/>
            </a:pPr>
            <a:r>
              <a:rPr lang="ru-RU" sz="1500" b="1" kern="1200" dirty="0">
                <a:solidFill>
                  <a:srgbClr val="FFFFFF"/>
                </a:solidFill>
                <a:latin typeface="Arial Narrow" panose="020B0606020202030204" pitchFamily="34" charset="0"/>
                <a:ea typeface="GPN_DIN Condensed Bold" panose="020B0704020202020204" pitchFamily="34" charset="0"/>
              </a:rPr>
              <a:t>3</a:t>
            </a: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xmlns="" id="{55179455-B582-D54C-8179-E8E8407D3136}"/>
              </a:ext>
            </a:extLst>
          </p:cNvPr>
          <p:cNvSpPr>
            <a:spLocks noChangeAspect="1"/>
          </p:cNvSpPr>
          <p:nvPr/>
        </p:nvSpPr>
        <p:spPr>
          <a:xfrm>
            <a:off x="357621" y="2774288"/>
            <a:ext cx="337500" cy="337500"/>
          </a:xfrm>
          <a:prstGeom prst="ellipse">
            <a:avLst/>
          </a:pr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spcBef>
                <a:spcPts val="450"/>
              </a:spcBef>
              <a:buClrTx/>
              <a:defRPr/>
            </a:pPr>
            <a:r>
              <a:rPr lang="ru-RU" sz="1500" b="1" kern="1200" dirty="0">
                <a:solidFill>
                  <a:srgbClr val="FFFFFF"/>
                </a:solidFill>
                <a:latin typeface="Arial Narrow" panose="020B0606020202030204" pitchFamily="34" charset="0"/>
                <a:ea typeface="GPN_DIN Condensed Bold" panose="020B0704020202020204" pitchFamily="34" charset="0"/>
              </a:rPr>
              <a:t>4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1A4A7A5D-2A3C-C643-9535-A04720504B65}"/>
              </a:ext>
            </a:extLst>
          </p:cNvPr>
          <p:cNvSpPr>
            <a:spLocks noChangeAspect="1"/>
          </p:cNvSpPr>
          <p:nvPr/>
        </p:nvSpPr>
        <p:spPr>
          <a:xfrm>
            <a:off x="3261138" y="2774288"/>
            <a:ext cx="337500" cy="337500"/>
          </a:xfrm>
          <a:prstGeom prst="ellipse">
            <a:avLst/>
          </a:pr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spcBef>
                <a:spcPts val="450"/>
              </a:spcBef>
              <a:buClrTx/>
              <a:defRPr/>
            </a:pPr>
            <a:r>
              <a:rPr lang="ru-RU" sz="1500" b="1" kern="1200" dirty="0">
                <a:solidFill>
                  <a:srgbClr val="FFFFFF"/>
                </a:solidFill>
                <a:latin typeface="Arial Narrow" panose="020B0606020202030204" pitchFamily="34" charset="0"/>
                <a:ea typeface="GPN_DIN Condensed Bold" panose="020B0704020202020204" pitchFamily="34" charset="0"/>
              </a:rPr>
              <a:t>5</a:t>
            </a: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xmlns="" id="{AF463940-1CAC-7B4E-A291-2562B24C0601}"/>
              </a:ext>
            </a:extLst>
          </p:cNvPr>
          <p:cNvSpPr>
            <a:spLocks noChangeAspect="1"/>
          </p:cNvSpPr>
          <p:nvPr/>
        </p:nvSpPr>
        <p:spPr>
          <a:xfrm>
            <a:off x="6182468" y="2774288"/>
            <a:ext cx="337500" cy="337500"/>
          </a:xfrm>
          <a:prstGeom prst="ellipse">
            <a:avLst/>
          </a:prstGeom>
          <a:solidFill>
            <a:srgbClr val="00459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spcBef>
                <a:spcPts val="450"/>
              </a:spcBef>
              <a:buClrTx/>
              <a:defRPr/>
            </a:pPr>
            <a:r>
              <a:rPr lang="ru-RU" sz="1500" b="1" kern="1200" dirty="0">
                <a:solidFill>
                  <a:srgbClr val="FFFFFF"/>
                </a:solidFill>
                <a:latin typeface="Arial Narrow" panose="020B0606020202030204" pitchFamily="34" charset="0"/>
                <a:ea typeface="GPN_DIN Condensed Bold" panose="020B0704020202020204" pitchFamily="34" charset="0"/>
              </a:rPr>
              <a:t>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03083D6-6FA5-A322-BEF3-7F718EDF44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ru-RU" sz="800" cap="all" dirty="0">
                <a:solidFill>
                  <a:schemeClr val="bg1">
                    <a:lumMod val="50000"/>
                  </a:schemeClr>
                </a:solidFill>
                <a:latin typeface="Arial Narrow" panose="020B0604020202020204" pitchFamily="34" charset="0"/>
              </a:rPr>
              <a:t>Водоподготовка в энергетике</a:t>
            </a:r>
            <a:endParaRPr lang="ru-RU" sz="800" cap="all" dirty="0">
              <a:latin typeface="Arial Narrow" panose="020B0604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xmlns="" id="{93862C03-E5AF-CB77-CEB1-20B01AB73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cap="none" dirty="0" smtClean="0">
                <a:latin typeface="Arial Narrow" panose="020B0606020202030204" pitchFamily="34" charset="0"/>
                <a:ea typeface="GPN_DIN Condensed Bold" panose="020B0706020202020204" pitchFamily="34" charset="77"/>
                <a:cs typeface="+mn-cs"/>
              </a:rPr>
              <a:t>ВЫВОДЫ</a:t>
            </a:r>
            <a:endParaRPr lang="x-none" dirty="0">
              <a:latin typeface="Arial Narrow" panose="020B0606020202030204" pitchFamily="34" charset="0"/>
            </a:endParaRPr>
          </a:p>
        </p:txBody>
      </p:sp>
      <p:pic>
        <p:nvPicPr>
          <p:cNvPr id="17" name="Google Shape;58;p13" title="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12564" y="106531"/>
            <a:ext cx="1029596" cy="713332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/>
          <p:cNvSpPr txBox="1"/>
          <p:nvPr/>
        </p:nvSpPr>
        <p:spPr>
          <a:xfrm>
            <a:off x="6249881" y="192549"/>
            <a:ext cx="13838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 smtClean="0">
                <a:solidFill>
                  <a:srgbClr val="FF0000"/>
                </a:solidFill>
              </a:rPr>
              <a:t>Эмблема вашего образовательного учреждения</a:t>
            </a:r>
            <a:endParaRPr lang="ru-RU" sz="105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708386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BFF3E9F7063AA499F246D5246FC83E0" ma:contentTypeVersion="1" ma:contentTypeDescription="Создание документа." ma:contentTypeScope="" ma:versionID="9fa451fca3a666d88e630f7e921b1844">
  <xsd:schema xmlns:xsd="http://www.w3.org/2001/XMLSchema" xmlns:xs="http://www.w3.org/2001/XMLSchema" xmlns:p="http://schemas.microsoft.com/office/2006/metadata/properties" xmlns:ns2="6907e32d-1efa-49a4-ae8a-a4fcf55e423e" targetNamespace="http://schemas.microsoft.com/office/2006/metadata/properties" ma:root="true" ma:fieldsID="2c147da6ac147cf6965adca1d485ef5f" ns2:_="">
    <xsd:import namespace="6907e32d-1efa-49a4-ae8a-a4fcf55e423e"/>
    <xsd:element name="properties">
      <xsd:complexType>
        <xsd:sequence>
          <xsd:element name="documentManagement">
            <xsd:complexType>
              <xsd:all>
                <xsd:element ref="ns2:_x041d__x0430__x0020__x0433__x043b__x0430__x0432__x043d__x0443__x044e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07e32d-1efa-49a4-ae8a-a4fcf55e423e" elementFormDefault="qualified">
    <xsd:import namespace="http://schemas.microsoft.com/office/2006/documentManagement/types"/>
    <xsd:import namespace="http://schemas.microsoft.com/office/infopath/2007/PartnerControls"/>
    <xsd:element name="_x041d__x0430__x0020__x0433__x043b__x0430__x0432__x043d__x0443__x044e_" ma:index="8" nillable="true" ma:displayName="На главную" ma:internalName="_x041d__x0430__x0020__x0433__x043b__x0430__x0432__x043d__x0443__x044e_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041d__x0430__x0020__x0433__x043b__x0430__x0432__x043d__x0443__x044e_ xmlns="6907e32d-1efa-49a4-ae8a-a4fcf55e423e">Да</_x041d__x0430__x0020__x0433__x043b__x0430__x0432__x043d__x0443__x044e_>
  </documentManagement>
</p:properties>
</file>

<file path=customXml/itemProps1.xml><?xml version="1.0" encoding="utf-8"?>
<ds:datastoreItem xmlns:ds="http://schemas.openxmlformats.org/officeDocument/2006/customXml" ds:itemID="{D0835813-5A2D-4E4A-A363-9F0890C326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DCB9BC2-F0D5-472A-8AC5-8D21E47BB6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07e32d-1efa-49a4-ae8a-a4fcf55e42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9D22CB6-3B00-4883-A347-620130AC1EEC}">
  <ds:schemaRefs>
    <ds:schemaRef ds:uri="http://schemas.microsoft.com/office/2006/documentManagement/types"/>
    <ds:schemaRef ds:uri="http://purl.org/dc/terms/"/>
    <ds:schemaRef ds:uri="http://www.w3.org/XML/1998/namespace"/>
    <ds:schemaRef ds:uri="http://purl.org/dc/dcmitype/"/>
    <ds:schemaRef ds:uri="6907e32d-1efa-49a4-ae8a-a4fcf55e423e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355</Words>
  <Application>Microsoft Office PowerPoint</Application>
  <PresentationFormat>Экран (16:9)</PresentationFormat>
  <Paragraphs>88</Paragraphs>
  <Slides>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5" baseType="lpstr">
      <vt:lpstr>Arial</vt:lpstr>
      <vt:lpstr>Arial Narrow</vt:lpstr>
      <vt:lpstr>GPN_DIN Condensed Bold</vt:lpstr>
      <vt:lpstr>GPN_DIN Condensed Regular</vt:lpstr>
      <vt:lpstr>GPN_DIN Regular</vt:lpstr>
      <vt:lpstr>Roboto</vt:lpstr>
      <vt:lpstr>Tahoma</vt:lpstr>
      <vt:lpstr>Wingdings</vt:lpstr>
      <vt:lpstr>Simple Light</vt:lpstr>
      <vt:lpstr>ВСЕРОССИЙСКИЙ КЕЙС-ЧЕМПИОНАТ ПО ВОДОПОДГОТОВКЕ ПРИ ЭКСПЛУАТАЦИИ ТЕПЛОЭНЕРГЕТИЧЕСКОГО ОБОРУДОВАНИЯ</vt:lpstr>
      <vt:lpstr>Команда проекта</vt:lpstr>
      <vt:lpstr>Требования</vt:lpstr>
      <vt:lpstr>ЦЕЛЬ И ЗАДАЧИ ПРОЕКТА</vt:lpstr>
      <vt:lpstr>Презентация PowerPoint</vt:lpstr>
      <vt:lpstr>ВЫВОДЫ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Требования к оформлению презентации НТК</dc:title>
  <dc:creator>Смирнова Ирина Григорьевна</dc:creator>
  <cp:lastModifiedBy>Воронин Александр Владимирович</cp:lastModifiedBy>
  <cp:revision>47</cp:revision>
  <dcterms:modified xsi:type="dcterms:W3CDTF">2026-09-25T08:06:59Z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0x010100ABFF3E9F7063AA499F246D5246FC83E0</vt:lpwstr>
  </property>
</Properties>
</file>